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57" r:id="rId3"/>
    <p:sldId id="267" r:id="rId4"/>
    <p:sldId id="258" r:id="rId5"/>
    <p:sldId id="259" r:id="rId6"/>
    <p:sldId id="260" r:id="rId7"/>
    <p:sldId id="299" r:id="rId8"/>
    <p:sldId id="300" r:id="rId9"/>
    <p:sldId id="261" r:id="rId10"/>
    <p:sldId id="282" r:id="rId11"/>
    <p:sldId id="283" r:id="rId12"/>
    <p:sldId id="263" r:id="rId13"/>
    <p:sldId id="285" r:id="rId14"/>
    <p:sldId id="264" r:id="rId15"/>
    <p:sldId id="281" r:id="rId16"/>
    <p:sldId id="269" r:id="rId17"/>
    <p:sldId id="297" r:id="rId18"/>
    <p:sldId id="266" r:id="rId19"/>
    <p:sldId id="262" r:id="rId20"/>
    <p:sldId id="274" r:id="rId21"/>
    <p:sldId id="280" r:id="rId22"/>
    <p:sldId id="301" r:id="rId23"/>
    <p:sldId id="291" r:id="rId24"/>
    <p:sldId id="296" r:id="rId25"/>
    <p:sldId id="276" r:id="rId26"/>
    <p:sldId id="292" r:id="rId27"/>
    <p:sldId id="270" r:id="rId28"/>
    <p:sldId id="271" r:id="rId29"/>
    <p:sldId id="298" r:id="rId30"/>
    <p:sldId id="268" r:id="rId31"/>
    <p:sldId id="302" r:id="rId32"/>
    <p:sldId id="279" r:id="rId33"/>
    <p:sldId id="303" r:id="rId34"/>
    <p:sldId id="304" r:id="rId35"/>
    <p:sldId id="277" r:id="rId36"/>
    <p:sldId id="305" r:id="rId37"/>
    <p:sldId id="294" r:id="rId38"/>
    <p:sldId id="306" r:id="rId39"/>
    <p:sldId id="295" r:id="rId40"/>
    <p:sldId id="307" r:id="rId41"/>
    <p:sldId id="278" r:id="rId42"/>
    <p:sldId id="286" r:id="rId43"/>
    <p:sldId id="287" r:id="rId44"/>
    <p:sldId id="288" r:id="rId45"/>
    <p:sldId id="28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hilde Boissel" initials="MB" lastIdx="4" clrIdx="0">
    <p:extLst>
      <p:ext uri="{19B8F6BF-5375-455C-9EA6-DF929625EA0E}">
        <p15:presenceInfo xmlns:p15="http://schemas.microsoft.com/office/powerpoint/2012/main" userId="S-1-5-21-3145213087-3793906353-1169796393-16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45" autoAdjust="0"/>
    <p:restoredTop sz="53923" autoAdjust="0"/>
  </p:normalViewPr>
  <p:slideViewPr>
    <p:cSldViewPr snapToGrid="0">
      <p:cViewPr varScale="1">
        <p:scale>
          <a:sx n="40" d="100"/>
          <a:sy n="40" d="100"/>
        </p:scale>
        <p:origin x="150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3DC7D5-C32D-40FC-8E59-C17FC1281FF3}"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fr-FR"/>
        </a:p>
      </dgm:t>
    </dgm:pt>
    <dgm:pt modelId="{5D342B0A-C5F9-4C7F-946D-C0C0200DD960}">
      <dgm:prSet phldrT="[Texte]"/>
      <dgm:spPr/>
      <dgm:t>
        <a:bodyPr/>
        <a:lstStyle/>
        <a:p>
          <a:r>
            <a:rPr lang="fr-FR" dirty="0"/>
            <a:t>Variable ?</a:t>
          </a:r>
        </a:p>
      </dgm:t>
    </dgm:pt>
    <dgm:pt modelId="{4EB5F455-91CE-4CAC-B0A5-F92A79189167}" type="parTrans" cxnId="{4C0AD6E9-26E7-45E3-AD5B-2E854C73DFA0}">
      <dgm:prSet/>
      <dgm:spPr/>
      <dgm:t>
        <a:bodyPr/>
        <a:lstStyle/>
        <a:p>
          <a:endParaRPr lang="fr-FR"/>
        </a:p>
      </dgm:t>
    </dgm:pt>
    <dgm:pt modelId="{981F458A-CE1B-4E01-B2DD-F9079C1B1B45}" type="sibTrans" cxnId="{4C0AD6E9-26E7-45E3-AD5B-2E854C73DFA0}">
      <dgm:prSet/>
      <dgm:spPr/>
      <dgm:t>
        <a:bodyPr/>
        <a:lstStyle/>
        <a:p>
          <a:endParaRPr lang="fr-FR"/>
        </a:p>
      </dgm:t>
    </dgm:pt>
    <dgm:pt modelId="{B6AF2DC4-3EA5-40A2-88D9-10DE5AE78E20}">
      <dgm:prSet phldrT="[Texte]"/>
      <dgm:spPr/>
      <dgm:t>
        <a:bodyPr/>
        <a:lstStyle/>
        <a:p>
          <a:r>
            <a:rPr lang="fr-FR" dirty="0"/>
            <a:t>Comparaison de 2 groupes</a:t>
          </a:r>
        </a:p>
      </dgm:t>
    </dgm:pt>
    <dgm:pt modelId="{5EFCD6DC-4AEB-47AA-9950-0BBB8FB40F50}" type="parTrans" cxnId="{EA1B1D07-805C-40DF-90F3-B5828E6FF2CE}">
      <dgm:prSet/>
      <dgm:spPr/>
      <dgm:t>
        <a:bodyPr/>
        <a:lstStyle/>
        <a:p>
          <a:endParaRPr lang="fr-FR"/>
        </a:p>
      </dgm:t>
    </dgm:pt>
    <dgm:pt modelId="{4814D696-DC77-46A0-A76E-8B135C820658}" type="sibTrans" cxnId="{EA1B1D07-805C-40DF-90F3-B5828E6FF2CE}">
      <dgm:prSet/>
      <dgm:spPr/>
      <dgm:t>
        <a:bodyPr/>
        <a:lstStyle/>
        <a:p>
          <a:endParaRPr lang="fr-FR"/>
        </a:p>
      </dgm:t>
    </dgm:pt>
    <dgm:pt modelId="{82E72471-4931-4FC4-AA25-35D9236E77A1}">
      <dgm:prSet phldrT="[Texte]"/>
      <dgm:spPr/>
      <dgm:t>
        <a:bodyPr/>
        <a:lstStyle/>
        <a:p>
          <a:r>
            <a:rPr lang="fr-FR" dirty="0"/>
            <a:t>Distribution ?</a:t>
          </a:r>
        </a:p>
      </dgm:t>
    </dgm:pt>
    <dgm:pt modelId="{6134CD26-8308-4068-8B47-043E7202D3AF}" type="parTrans" cxnId="{717863F2-4AEB-46F0-9E6E-6690B34CF4B3}">
      <dgm:prSet/>
      <dgm:spPr/>
      <dgm:t>
        <a:bodyPr/>
        <a:lstStyle/>
        <a:p>
          <a:endParaRPr lang="fr-FR"/>
        </a:p>
      </dgm:t>
    </dgm:pt>
    <dgm:pt modelId="{0ED9165D-85A2-4AA5-8D5D-EA69AC783DD6}" type="sibTrans" cxnId="{717863F2-4AEB-46F0-9E6E-6690B34CF4B3}">
      <dgm:prSet/>
      <dgm:spPr/>
      <dgm:t>
        <a:bodyPr/>
        <a:lstStyle/>
        <a:p>
          <a:endParaRPr lang="fr-FR"/>
        </a:p>
      </dgm:t>
    </dgm:pt>
    <dgm:pt modelId="{E4DF9C04-3C8E-40A2-8EE2-330A9084939E}">
      <dgm:prSet phldrT="[Texte]"/>
      <dgm:spPr/>
      <dgm:t>
        <a:bodyPr/>
        <a:lstStyle/>
        <a:p>
          <a:r>
            <a:rPr lang="fr-FR" dirty="0"/>
            <a:t>Distribution ?</a:t>
          </a:r>
        </a:p>
      </dgm:t>
    </dgm:pt>
    <dgm:pt modelId="{CE9569B9-0EEA-4708-A040-E15621F8B573}" type="parTrans" cxnId="{F93D2DBA-EA2B-408D-896C-75CC4ECECFD1}">
      <dgm:prSet/>
      <dgm:spPr/>
      <dgm:t>
        <a:bodyPr/>
        <a:lstStyle/>
        <a:p>
          <a:endParaRPr lang="fr-FR"/>
        </a:p>
      </dgm:t>
    </dgm:pt>
    <dgm:pt modelId="{5CB4F043-3B5A-4B96-8036-2D4E8572E266}" type="sibTrans" cxnId="{F93D2DBA-EA2B-408D-896C-75CC4ECECFD1}">
      <dgm:prSet/>
      <dgm:spPr/>
      <dgm:t>
        <a:bodyPr/>
        <a:lstStyle/>
        <a:p>
          <a:endParaRPr lang="fr-FR"/>
        </a:p>
      </dgm:t>
    </dgm:pt>
    <dgm:pt modelId="{54278972-50A0-46F0-AF20-9FC97990F141}">
      <dgm:prSet phldrT="[Texte]"/>
      <dgm:spPr/>
      <dgm:t>
        <a:bodyPr/>
        <a:lstStyle/>
        <a:p>
          <a:r>
            <a:rPr lang="fr-FR" dirty="0"/>
            <a:t>Comparaison de 3 groupes ou plus</a:t>
          </a:r>
        </a:p>
      </dgm:t>
    </dgm:pt>
    <dgm:pt modelId="{EDBA3432-7928-47C9-AFA3-B7412FF48B23}" type="parTrans" cxnId="{D2590009-726F-418E-AE37-012BE114D8E3}">
      <dgm:prSet/>
      <dgm:spPr/>
      <dgm:t>
        <a:bodyPr/>
        <a:lstStyle/>
        <a:p>
          <a:endParaRPr lang="fr-FR"/>
        </a:p>
      </dgm:t>
    </dgm:pt>
    <dgm:pt modelId="{DEB90C0D-8C5A-4F30-AD95-43A21AD02D18}" type="sibTrans" cxnId="{D2590009-726F-418E-AE37-012BE114D8E3}">
      <dgm:prSet/>
      <dgm:spPr/>
      <dgm:t>
        <a:bodyPr/>
        <a:lstStyle/>
        <a:p>
          <a:endParaRPr lang="fr-FR"/>
        </a:p>
      </dgm:t>
    </dgm:pt>
    <dgm:pt modelId="{C98DB730-6904-465B-8BAE-9C17EC378792}">
      <dgm:prSet phldrT="[Texte]"/>
      <dgm:spPr/>
      <dgm:t>
        <a:bodyPr/>
        <a:lstStyle/>
        <a:p>
          <a:r>
            <a:rPr lang="fr-FR"/>
            <a:t>Distribution ?</a:t>
          </a:r>
          <a:endParaRPr lang="fr-FR" dirty="0"/>
        </a:p>
      </dgm:t>
    </dgm:pt>
    <dgm:pt modelId="{F253D752-7DE4-4DC7-AEBB-D49CAA87EC5D}" type="parTrans" cxnId="{A69FA108-0594-453C-98E5-EA9794118674}">
      <dgm:prSet/>
      <dgm:spPr/>
      <dgm:t>
        <a:bodyPr/>
        <a:lstStyle/>
        <a:p>
          <a:endParaRPr lang="fr-FR"/>
        </a:p>
      </dgm:t>
    </dgm:pt>
    <dgm:pt modelId="{59D625BA-9E43-4414-A3A3-24099C78E1AB}" type="sibTrans" cxnId="{A69FA108-0594-453C-98E5-EA9794118674}">
      <dgm:prSet/>
      <dgm:spPr/>
      <dgm:t>
        <a:bodyPr/>
        <a:lstStyle/>
        <a:p>
          <a:endParaRPr lang="fr-FR"/>
        </a:p>
      </dgm:t>
    </dgm:pt>
    <dgm:pt modelId="{AB00827F-808B-47DC-A63B-0A7900017B51}">
      <dgm:prSet phldrT="[Texte]"/>
      <dgm:spPr/>
      <dgm:t>
        <a:bodyPr/>
        <a:lstStyle/>
        <a:p>
          <a:r>
            <a:rPr lang="fr-FR" dirty="0"/>
            <a:t>Test Non Paramétrique</a:t>
          </a:r>
        </a:p>
      </dgm:t>
    </dgm:pt>
    <dgm:pt modelId="{3E55101B-1079-4F60-98D6-A97D4C2A60DF}" type="parTrans" cxnId="{EFE668AB-7CC1-4E6E-8288-A957ED1BEB04}">
      <dgm:prSet/>
      <dgm:spPr/>
      <dgm:t>
        <a:bodyPr/>
        <a:lstStyle/>
        <a:p>
          <a:endParaRPr lang="fr-FR"/>
        </a:p>
      </dgm:t>
    </dgm:pt>
    <dgm:pt modelId="{27608CC0-F733-432F-895C-FE496814ECBA}" type="sibTrans" cxnId="{EFE668AB-7CC1-4E6E-8288-A957ED1BEB04}">
      <dgm:prSet/>
      <dgm:spPr/>
      <dgm:t>
        <a:bodyPr/>
        <a:lstStyle/>
        <a:p>
          <a:endParaRPr lang="fr-FR"/>
        </a:p>
      </dgm:t>
    </dgm:pt>
    <dgm:pt modelId="{275E25DB-2C49-4CB6-82FB-0BA74007EA1C}">
      <dgm:prSet phldrT="[Texte]"/>
      <dgm:spPr/>
      <dgm:t>
        <a:bodyPr/>
        <a:lstStyle/>
        <a:p>
          <a:r>
            <a:rPr lang="fr-FR" dirty="0"/>
            <a:t>Test Paramétrique</a:t>
          </a:r>
        </a:p>
      </dgm:t>
    </dgm:pt>
    <dgm:pt modelId="{C71839EE-CAB5-47EE-B201-02E38B241869}" type="parTrans" cxnId="{0D156F02-D733-4F21-A94B-8807ACE5518E}">
      <dgm:prSet/>
      <dgm:spPr/>
      <dgm:t>
        <a:bodyPr/>
        <a:lstStyle/>
        <a:p>
          <a:endParaRPr lang="fr-FR"/>
        </a:p>
      </dgm:t>
    </dgm:pt>
    <dgm:pt modelId="{42C60B05-4076-4116-B7BD-D524571FD46D}" type="sibTrans" cxnId="{0D156F02-D733-4F21-A94B-8807ACE5518E}">
      <dgm:prSet/>
      <dgm:spPr/>
      <dgm:t>
        <a:bodyPr/>
        <a:lstStyle/>
        <a:p>
          <a:endParaRPr lang="fr-FR"/>
        </a:p>
      </dgm:t>
    </dgm:pt>
    <dgm:pt modelId="{ADB0C24D-CE7E-4DD4-96D1-154A9FFFA058}">
      <dgm:prSet phldrT="[Texte]"/>
      <dgm:spPr/>
      <dgm:t>
        <a:bodyPr/>
        <a:lstStyle/>
        <a:p>
          <a:r>
            <a:rPr lang="fr-FR" dirty="0"/>
            <a:t>Test ?</a:t>
          </a:r>
        </a:p>
      </dgm:t>
    </dgm:pt>
    <dgm:pt modelId="{4C95EE61-77D1-468C-A605-C8A4BFD9CD9B}" type="parTrans" cxnId="{416ECE00-5A16-4BEA-8871-FB5C6CC3CF10}">
      <dgm:prSet/>
      <dgm:spPr/>
      <dgm:t>
        <a:bodyPr/>
        <a:lstStyle/>
        <a:p>
          <a:endParaRPr lang="fr-FR"/>
        </a:p>
      </dgm:t>
    </dgm:pt>
    <dgm:pt modelId="{44268E45-858E-4B9A-BA81-807F706EF368}" type="sibTrans" cxnId="{416ECE00-5A16-4BEA-8871-FB5C6CC3CF10}">
      <dgm:prSet/>
      <dgm:spPr/>
      <dgm:t>
        <a:bodyPr/>
        <a:lstStyle/>
        <a:p>
          <a:endParaRPr lang="fr-FR"/>
        </a:p>
      </dgm:t>
    </dgm:pt>
    <dgm:pt modelId="{2058DD54-786A-4F22-BC9B-1FED6C49CCE4}">
      <dgm:prSet phldrT="[Texte]"/>
      <dgm:spPr/>
      <dgm:t>
        <a:bodyPr/>
        <a:lstStyle/>
        <a:p>
          <a:r>
            <a:rPr lang="fr-FR" dirty="0"/>
            <a:t>Test ?</a:t>
          </a:r>
        </a:p>
      </dgm:t>
    </dgm:pt>
    <dgm:pt modelId="{A48BC4CF-2E5A-4871-B0AE-E01999BE0353}" type="parTrans" cxnId="{006985A8-4E8A-4FFF-AF7C-83FBFFFAFB7D}">
      <dgm:prSet/>
      <dgm:spPr/>
      <dgm:t>
        <a:bodyPr/>
        <a:lstStyle/>
        <a:p>
          <a:endParaRPr lang="fr-FR"/>
        </a:p>
      </dgm:t>
    </dgm:pt>
    <dgm:pt modelId="{5417659E-DFC4-45CD-A789-D4C5E6F053CA}" type="sibTrans" cxnId="{006985A8-4E8A-4FFF-AF7C-83FBFFFAFB7D}">
      <dgm:prSet/>
      <dgm:spPr/>
      <dgm:t>
        <a:bodyPr/>
        <a:lstStyle/>
        <a:p>
          <a:endParaRPr lang="fr-FR"/>
        </a:p>
      </dgm:t>
    </dgm:pt>
    <dgm:pt modelId="{2CC4CADD-09D0-46DD-9134-CFB7D83CED32}">
      <dgm:prSet phldrT="[Texte]"/>
      <dgm:spPr/>
      <dgm:t>
        <a:bodyPr/>
        <a:lstStyle/>
        <a:p>
          <a:r>
            <a:rPr lang="fr-FR" dirty="0"/>
            <a:t>Test Paramétrique</a:t>
          </a:r>
        </a:p>
      </dgm:t>
    </dgm:pt>
    <dgm:pt modelId="{54861F32-3C3F-40BA-8A2C-3F9567DB583A}" type="parTrans" cxnId="{B6434447-9649-4655-B88E-465FE0C94549}">
      <dgm:prSet/>
      <dgm:spPr/>
      <dgm:t>
        <a:bodyPr/>
        <a:lstStyle/>
        <a:p>
          <a:endParaRPr lang="fr-FR"/>
        </a:p>
      </dgm:t>
    </dgm:pt>
    <dgm:pt modelId="{C0C6AE7B-77DD-4D89-898A-217697541CF3}" type="sibTrans" cxnId="{B6434447-9649-4655-B88E-465FE0C94549}">
      <dgm:prSet/>
      <dgm:spPr/>
      <dgm:t>
        <a:bodyPr/>
        <a:lstStyle/>
        <a:p>
          <a:endParaRPr lang="fr-FR"/>
        </a:p>
      </dgm:t>
    </dgm:pt>
    <dgm:pt modelId="{9AD7AECD-7977-4DB9-A03E-FF45A9084FAF}">
      <dgm:prSet phldrT="[Texte]"/>
      <dgm:spPr/>
      <dgm:t>
        <a:bodyPr/>
        <a:lstStyle/>
        <a:p>
          <a:r>
            <a:rPr lang="fr-FR" dirty="0"/>
            <a:t>Test ?</a:t>
          </a:r>
        </a:p>
      </dgm:t>
    </dgm:pt>
    <dgm:pt modelId="{E538470C-3DD6-4C4E-B0D6-D7079DBE2D5C}" type="parTrans" cxnId="{6B227731-F855-47BB-A155-5C8237DC9A62}">
      <dgm:prSet/>
      <dgm:spPr/>
      <dgm:t>
        <a:bodyPr/>
        <a:lstStyle/>
        <a:p>
          <a:endParaRPr lang="fr-FR"/>
        </a:p>
      </dgm:t>
    </dgm:pt>
    <dgm:pt modelId="{A1D07FF2-6CAE-4C7A-BEDE-2AC921A00359}" type="sibTrans" cxnId="{6B227731-F855-47BB-A155-5C8237DC9A62}">
      <dgm:prSet/>
      <dgm:spPr/>
      <dgm:t>
        <a:bodyPr/>
        <a:lstStyle/>
        <a:p>
          <a:endParaRPr lang="fr-FR"/>
        </a:p>
      </dgm:t>
    </dgm:pt>
    <dgm:pt modelId="{34DEE36D-F360-46D6-8F42-5CE24338C123}">
      <dgm:prSet phldrT="[Texte]"/>
      <dgm:spPr/>
      <dgm:t>
        <a:bodyPr/>
        <a:lstStyle/>
        <a:p>
          <a:r>
            <a:rPr lang="fr-FR" dirty="0"/>
            <a:t>Distribution ?</a:t>
          </a:r>
        </a:p>
      </dgm:t>
    </dgm:pt>
    <dgm:pt modelId="{3638811B-A793-4B28-A67B-BCEA502C1478}" type="parTrans" cxnId="{44654CD2-097F-4BFC-9693-6728E34E5B68}">
      <dgm:prSet/>
      <dgm:spPr/>
      <dgm:t>
        <a:bodyPr/>
        <a:lstStyle/>
        <a:p>
          <a:endParaRPr lang="fr-FR"/>
        </a:p>
      </dgm:t>
    </dgm:pt>
    <dgm:pt modelId="{128976A4-AFFD-4071-B11E-7062631391EE}" type="sibTrans" cxnId="{44654CD2-097F-4BFC-9693-6728E34E5B68}">
      <dgm:prSet/>
      <dgm:spPr/>
      <dgm:t>
        <a:bodyPr/>
        <a:lstStyle/>
        <a:p>
          <a:endParaRPr lang="fr-FR"/>
        </a:p>
      </dgm:t>
    </dgm:pt>
    <dgm:pt modelId="{2AAD0CCA-14A3-485D-A80E-EE9808D3F284}">
      <dgm:prSet phldrT="[Texte]"/>
      <dgm:spPr/>
      <dgm:t>
        <a:bodyPr/>
        <a:lstStyle/>
        <a:p>
          <a:r>
            <a:rPr lang="fr-FR" dirty="0"/>
            <a:t>Test Non Paramétrique</a:t>
          </a:r>
        </a:p>
      </dgm:t>
    </dgm:pt>
    <dgm:pt modelId="{75DF3859-E15F-44CB-AA35-F53DF0CCDE12}" type="parTrans" cxnId="{8F7CA98C-5A84-4DE1-BA4B-FB4351B2B68E}">
      <dgm:prSet/>
      <dgm:spPr/>
      <dgm:t>
        <a:bodyPr/>
        <a:lstStyle/>
        <a:p>
          <a:endParaRPr lang="fr-FR"/>
        </a:p>
      </dgm:t>
    </dgm:pt>
    <dgm:pt modelId="{66E586F9-0044-4C97-A5F9-0D4085CB16A8}" type="sibTrans" cxnId="{8F7CA98C-5A84-4DE1-BA4B-FB4351B2B68E}">
      <dgm:prSet/>
      <dgm:spPr/>
      <dgm:t>
        <a:bodyPr/>
        <a:lstStyle/>
        <a:p>
          <a:endParaRPr lang="fr-FR"/>
        </a:p>
      </dgm:t>
    </dgm:pt>
    <dgm:pt modelId="{5C25BD4D-8144-4215-BDC6-CD313F7D8EC9}">
      <dgm:prSet phldrT="[Texte]"/>
      <dgm:spPr/>
      <dgm:t>
        <a:bodyPr/>
        <a:lstStyle/>
        <a:p>
          <a:r>
            <a:rPr lang="fr-FR" dirty="0"/>
            <a:t>Test ?</a:t>
          </a:r>
        </a:p>
      </dgm:t>
    </dgm:pt>
    <dgm:pt modelId="{78C9D937-3C8F-437B-94BE-EF05DD82E280}" type="parTrans" cxnId="{F478ED10-76E1-4FEF-903A-CB40BE37C226}">
      <dgm:prSet/>
      <dgm:spPr/>
      <dgm:t>
        <a:bodyPr/>
        <a:lstStyle/>
        <a:p>
          <a:endParaRPr lang="fr-FR"/>
        </a:p>
      </dgm:t>
    </dgm:pt>
    <dgm:pt modelId="{70581D88-0A7C-4CB0-BA1E-8984302B795F}" type="sibTrans" cxnId="{F478ED10-76E1-4FEF-903A-CB40BE37C226}">
      <dgm:prSet/>
      <dgm:spPr/>
      <dgm:t>
        <a:bodyPr/>
        <a:lstStyle/>
        <a:p>
          <a:endParaRPr lang="fr-FR"/>
        </a:p>
      </dgm:t>
    </dgm:pt>
    <dgm:pt modelId="{4B1EF678-CE63-4CBB-8A7A-6C975841C52E}" type="pres">
      <dgm:prSet presAssocID="{AF3DC7D5-C32D-40FC-8E59-C17FC1281FF3}" presName="diagram" presStyleCnt="0">
        <dgm:presLayoutVars>
          <dgm:chPref val="1"/>
          <dgm:dir/>
          <dgm:animOne val="branch"/>
          <dgm:animLvl val="lvl"/>
          <dgm:resizeHandles val="exact"/>
        </dgm:presLayoutVars>
      </dgm:prSet>
      <dgm:spPr/>
    </dgm:pt>
    <dgm:pt modelId="{FC34AB3B-E876-471E-8BED-DB1EAE4D2D61}" type="pres">
      <dgm:prSet presAssocID="{5D342B0A-C5F9-4C7F-946D-C0C0200DD960}" presName="root1" presStyleCnt="0"/>
      <dgm:spPr/>
    </dgm:pt>
    <dgm:pt modelId="{F803B33A-B324-442E-88BC-DA2E5C35BB43}" type="pres">
      <dgm:prSet presAssocID="{5D342B0A-C5F9-4C7F-946D-C0C0200DD960}" presName="LevelOneTextNode" presStyleLbl="node0" presStyleIdx="0" presStyleCnt="1">
        <dgm:presLayoutVars>
          <dgm:chPref val="3"/>
        </dgm:presLayoutVars>
      </dgm:prSet>
      <dgm:spPr/>
    </dgm:pt>
    <dgm:pt modelId="{CE1013F2-3BD2-4371-A305-86A91D375791}" type="pres">
      <dgm:prSet presAssocID="{5D342B0A-C5F9-4C7F-946D-C0C0200DD960}" presName="level2hierChild" presStyleCnt="0"/>
      <dgm:spPr/>
    </dgm:pt>
    <dgm:pt modelId="{5030BB8F-95DF-4C3F-92C9-BF431B97C5A0}" type="pres">
      <dgm:prSet presAssocID="{5EFCD6DC-4AEB-47AA-9950-0BBB8FB40F50}" presName="conn2-1" presStyleLbl="parChTrans1D2" presStyleIdx="0" presStyleCnt="2"/>
      <dgm:spPr/>
    </dgm:pt>
    <dgm:pt modelId="{D24637A3-AE58-42AD-A22B-E3E16EB9CB7B}" type="pres">
      <dgm:prSet presAssocID="{5EFCD6DC-4AEB-47AA-9950-0BBB8FB40F50}" presName="connTx" presStyleLbl="parChTrans1D2" presStyleIdx="0" presStyleCnt="2"/>
      <dgm:spPr/>
    </dgm:pt>
    <dgm:pt modelId="{B578EA95-605C-436F-AB65-6F0E39B84E77}" type="pres">
      <dgm:prSet presAssocID="{B6AF2DC4-3EA5-40A2-88D9-10DE5AE78E20}" presName="root2" presStyleCnt="0"/>
      <dgm:spPr/>
    </dgm:pt>
    <dgm:pt modelId="{AFF0FE84-A61B-48BE-A124-591FE24AAA29}" type="pres">
      <dgm:prSet presAssocID="{B6AF2DC4-3EA5-40A2-88D9-10DE5AE78E20}" presName="LevelTwoTextNode" presStyleLbl="node2" presStyleIdx="0" presStyleCnt="2">
        <dgm:presLayoutVars>
          <dgm:chPref val="3"/>
        </dgm:presLayoutVars>
      </dgm:prSet>
      <dgm:spPr/>
    </dgm:pt>
    <dgm:pt modelId="{6580F993-25A2-447B-BB25-8B6995E4BB14}" type="pres">
      <dgm:prSet presAssocID="{B6AF2DC4-3EA5-40A2-88D9-10DE5AE78E20}" presName="level3hierChild" presStyleCnt="0"/>
      <dgm:spPr/>
    </dgm:pt>
    <dgm:pt modelId="{AC642348-6BE7-48C6-AC60-A99783FF4076}" type="pres">
      <dgm:prSet presAssocID="{6134CD26-8308-4068-8B47-043E7202D3AF}" presName="conn2-1" presStyleLbl="parChTrans1D3" presStyleIdx="0" presStyleCnt="4"/>
      <dgm:spPr/>
    </dgm:pt>
    <dgm:pt modelId="{7330BD55-69D6-46B2-8653-72942D99C2DE}" type="pres">
      <dgm:prSet presAssocID="{6134CD26-8308-4068-8B47-043E7202D3AF}" presName="connTx" presStyleLbl="parChTrans1D3" presStyleIdx="0" presStyleCnt="4"/>
      <dgm:spPr/>
    </dgm:pt>
    <dgm:pt modelId="{2433F241-16BB-46AB-8135-5F73F70B80FB}" type="pres">
      <dgm:prSet presAssocID="{82E72471-4931-4FC4-AA25-35D9236E77A1}" presName="root2" presStyleCnt="0"/>
      <dgm:spPr/>
    </dgm:pt>
    <dgm:pt modelId="{185F6972-C177-41F2-B20A-9CA1224712C0}" type="pres">
      <dgm:prSet presAssocID="{82E72471-4931-4FC4-AA25-35D9236E77A1}" presName="LevelTwoTextNode" presStyleLbl="node3" presStyleIdx="0" presStyleCnt="4">
        <dgm:presLayoutVars>
          <dgm:chPref val="3"/>
        </dgm:presLayoutVars>
      </dgm:prSet>
      <dgm:spPr/>
    </dgm:pt>
    <dgm:pt modelId="{11125735-6E97-4A2E-A930-20C4E9C4F9F0}" type="pres">
      <dgm:prSet presAssocID="{82E72471-4931-4FC4-AA25-35D9236E77A1}" presName="level3hierChild" presStyleCnt="0"/>
      <dgm:spPr/>
    </dgm:pt>
    <dgm:pt modelId="{C5A07CA4-1447-4353-AFCF-6545291E6FCF}" type="pres">
      <dgm:prSet presAssocID="{C71839EE-CAB5-47EE-B201-02E38B241869}" presName="conn2-1" presStyleLbl="parChTrans1D4" presStyleIdx="0" presStyleCnt="8"/>
      <dgm:spPr/>
    </dgm:pt>
    <dgm:pt modelId="{43D86A99-AAB6-4489-BBA3-2B4AD144EC6F}" type="pres">
      <dgm:prSet presAssocID="{C71839EE-CAB5-47EE-B201-02E38B241869}" presName="connTx" presStyleLbl="parChTrans1D4" presStyleIdx="0" presStyleCnt="8"/>
      <dgm:spPr/>
    </dgm:pt>
    <dgm:pt modelId="{C71EE06E-B6D9-4D43-89E1-C302CBDE28F3}" type="pres">
      <dgm:prSet presAssocID="{275E25DB-2C49-4CB6-82FB-0BA74007EA1C}" presName="root2" presStyleCnt="0"/>
      <dgm:spPr/>
    </dgm:pt>
    <dgm:pt modelId="{55E6DBE9-C89F-47A8-99BB-7C1879B92472}" type="pres">
      <dgm:prSet presAssocID="{275E25DB-2C49-4CB6-82FB-0BA74007EA1C}" presName="LevelTwoTextNode" presStyleLbl="node4" presStyleIdx="0" presStyleCnt="8">
        <dgm:presLayoutVars>
          <dgm:chPref val="3"/>
        </dgm:presLayoutVars>
      </dgm:prSet>
      <dgm:spPr/>
    </dgm:pt>
    <dgm:pt modelId="{24212BE5-20CA-4127-97EF-6C993B4F27F0}" type="pres">
      <dgm:prSet presAssocID="{275E25DB-2C49-4CB6-82FB-0BA74007EA1C}" presName="level3hierChild" presStyleCnt="0"/>
      <dgm:spPr/>
    </dgm:pt>
    <dgm:pt modelId="{41A27876-363B-4605-9080-98F402467B95}" type="pres">
      <dgm:prSet presAssocID="{4C95EE61-77D1-468C-A605-C8A4BFD9CD9B}" presName="conn2-1" presStyleLbl="parChTrans1D4" presStyleIdx="1" presStyleCnt="8"/>
      <dgm:spPr/>
    </dgm:pt>
    <dgm:pt modelId="{322FEA49-E8F9-45A4-B55B-260B27347A30}" type="pres">
      <dgm:prSet presAssocID="{4C95EE61-77D1-468C-A605-C8A4BFD9CD9B}" presName="connTx" presStyleLbl="parChTrans1D4" presStyleIdx="1" presStyleCnt="8"/>
      <dgm:spPr/>
    </dgm:pt>
    <dgm:pt modelId="{D69B1562-1482-4C07-97CE-B5DF88B62C7C}" type="pres">
      <dgm:prSet presAssocID="{ADB0C24D-CE7E-4DD4-96D1-154A9FFFA058}" presName="root2" presStyleCnt="0"/>
      <dgm:spPr/>
    </dgm:pt>
    <dgm:pt modelId="{B6FAE5F0-BD67-4FF9-8BDC-E5B30E82C060}" type="pres">
      <dgm:prSet presAssocID="{ADB0C24D-CE7E-4DD4-96D1-154A9FFFA058}" presName="LevelTwoTextNode" presStyleLbl="node4" presStyleIdx="1" presStyleCnt="8">
        <dgm:presLayoutVars>
          <dgm:chPref val="3"/>
        </dgm:presLayoutVars>
      </dgm:prSet>
      <dgm:spPr/>
    </dgm:pt>
    <dgm:pt modelId="{BE94867F-8C6E-42B1-92E6-B1026FCACF93}" type="pres">
      <dgm:prSet presAssocID="{ADB0C24D-CE7E-4DD4-96D1-154A9FFFA058}" presName="level3hierChild" presStyleCnt="0"/>
      <dgm:spPr/>
    </dgm:pt>
    <dgm:pt modelId="{9F233453-1DF2-44F3-8F47-2FFDA2C2CC7E}" type="pres">
      <dgm:prSet presAssocID="{CE9569B9-0EEA-4708-A040-E15621F8B573}" presName="conn2-1" presStyleLbl="parChTrans1D3" presStyleIdx="1" presStyleCnt="4"/>
      <dgm:spPr/>
    </dgm:pt>
    <dgm:pt modelId="{26F14B4F-3995-49D0-B82C-29792A14413B}" type="pres">
      <dgm:prSet presAssocID="{CE9569B9-0EEA-4708-A040-E15621F8B573}" presName="connTx" presStyleLbl="parChTrans1D3" presStyleIdx="1" presStyleCnt="4"/>
      <dgm:spPr/>
    </dgm:pt>
    <dgm:pt modelId="{9C80FE62-152A-41D3-8DEE-5302BE4B30A2}" type="pres">
      <dgm:prSet presAssocID="{E4DF9C04-3C8E-40A2-8EE2-330A9084939E}" presName="root2" presStyleCnt="0"/>
      <dgm:spPr/>
    </dgm:pt>
    <dgm:pt modelId="{C352D683-DB78-49E7-84B1-57185238FE4A}" type="pres">
      <dgm:prSet presAssocID="{E4DF9C04-3C8E-40A2-8EE2-330A9084939E}" presName="LevelTwoTextNode" presStyleLbl="node3" presStyleIdx="1" presStyleCnt="4">
        <dgm:presLayoutVars>
          <dgm:chPref val="3"/>
        </dgm:presLayoutVars>
      </dgm:prSet>
      <dgm:spPr/>
    </dgm:pt>
    <dgm:pt modelId="{F07DC4BB-301C-4DEC-8601-BBA7ADD1A1C3}" type="pres">
      <dgm:prSet presAssocID="{E4DF9C04-3C8E-40A2-8EE2-330A9084939E}" presName="level3hierChild" presStyleCnt="0"/>
      <dgm:spPr/>
    </dgm:pt>
    <dgm:pt modelId="{84994A0A-C9F3-47D9-BBA6-AF34123ABEEA}" type="pres">
      <dgm:prSet presAssocID="{3E55101B-1079-4F60-98D6-A97D4C2A60DF}" presName="conn2-1" presStyleLbl="parChTrans1D4" presStyleIdx="2" presStyleCnt="8"/>
      <dgm:spPr/>
    </dgm:pt>
    <dgm:pt modelId="{9F0BAD77-A139-4ECB-9215-630210A26CA1}" type="pres">
      <dgm:prSet presAssocID="{3E55101B-1079-4F60-98D6-A97D4C2A60DF}" presName="connTx" presStyleLbl="parChTrans1D4" presStyleIdx="2" presStyleCnt="8"/>
      <dgm:spPr/>
    </dgm:pt>
    <dgm:pt modelId="{37832293-191B-42CC-8539-523764FAC2FE}" type="pres">
      <dgm:prSet presAssocID="{AB00827F-808B-47DC-A63B-0A7900017B51}" presName="root2" presStyleCnt="0"/>
      <dgm:spPr/>
    </dgm:pt>
    <dgm:pt modelId="{11CB56BA-F607-4A04-805A-33E971924733}" type="pres">
      <dgm:prSet presAssocID="{AB00827F-808B-47DC-A63B-0A7900017B51}" presName="LevelTwoTextNode" presStyleLbl="node4" presStyleIdx="2" presStyleCnt="8">
        <dgm:presLayoutVars>
          <dgm:chPref val="3"/>
        </dgm:presLayoutVars>
      </dgm:prSet>
      <dgm:spPr/>
    </dgm:pt>
    <dgm:pt modelId="{FA847EFD-86FB-43BB-A3FC-8F82713F898D}" type="pres">
      <dgm:prSet presAssocID="{AB00827F-808B-47DC-A63B-0A7900017B51}" presName="level3hierChild" presStyleCnt="0"/>
      <dgm:spPr/>
    </dgm:pt>
    <dgm:pt modelId="{EF11D5E7-9819-484B-A81C-59273FCDC597}" type="pres">
      <dgm:prSet presAssocID="{A48BC4CF-2E5A-4871-B0AE-E01999BE0353}" presName="conn2-1" presStyleLbl="parChTrans1D4" presStyleIdx="3" presStyleCnt="8"/>
      <dgm:spPr/>
    </dgm:pt>
    <dgm:pt modelId="{76A597A8-995E-402F-9167-BA06C2A57152}" type="pres">
      <dgm:prSet presAssocID="{A48BC4CF-2E5A-4871-B0AE-E01999BE0353}" presName="connTx" presStyleLbl="parChTrans1D4" presStyleIdx="3" presStyleCnt="8"/>
      <dgm:spPr/>
    </dgm:pt>
    <dgm:pt modelId="{7F80D72F-024B-4A7A-8727-D1733F29A48E}" type="pres">
      <dgm:prSet presAssocID="{2058DD54-786A-4F22-BC9B-1FED6C49CCE4}" presName="root2" presStyleCnt="0"/>
      <dgm:spPr/>
    </dgm:pt>
    <dgm:pt modelId="{D5475B94-1773-4A04-BFB0-A82630D2B2DB}" type="pres">
      <dgm:prSet presAssocID="{2058DD54-786A-4F22-BC9B-1FED6C49CCE4}" presName="LevelTwoTextNode" presStyleLbl="node4" presStyleIdx="3" presStyleCnt="8">
        <dgm:presLayoutVars>
          <dgm:chPref val="3"/>
        </dgm:presLayoutVars>
      </dgm:prSet>
      <dgm:spPr/>
    </dgm:pt>
    <dgm:pt modelId="{ACD54040-9B67-48DB-956C-134BFAF8D74B}" type="pres">
      <dgm:prSet presAssocID="{2058DD54-786A-4F22-BC9B-1FED6C49CCE4}" presName="level3hierChild" presStyleCnt="0"/>
      <dgm:spPr/>
    </dgm:pt>
    <dgm:pt modelId="{ECC435F8-DB31-42C9-A760-EE0DBF1F5A2D}" type="pres">
      <dgm:prSet presAssocID="{EDBA3432-7928-47C9-AFA3-B7412FF48B23}" presName="conn2-1" presStyleLbl="parChTrans1D2" presStyleIdx="1" presStyleCnt="2"/>
      <dgm:spPr/>
    </dgm:pt>
    <dgm:pt modelId="{B8F7C1F8-2C7E-46D8-8621-99ADB11CD9C0}" type="pres">
      <dgm:prSet presAssocID="{EDBA3432-7928-47C9-AFA3-B7412FF48B23}" presName="connTx" presStyleLbl="parChTrans1D2" presStyleIdx="1" presStyleCnt="2"/>
      <dgm:spPr/>
    </dgm:pt>
    <dgm:pt modelId="{A95BC805-0D8B-4F46-ADC0-5439CF5BCFA9}" type="pres">
      <dgm:prSet presAssocID="{54278972-50A0-46F0-AF20-9FC97990F141}" presName="root2" presStyleCnt="0"/>
      <dgm:spPr/>
    </dgm:pt>
    <dgm:pt modelId="{C9D9C6E6-E134-4FAA-B362-6B17E3D10A07}" type="pres">
      <dgm:prSet presAssocID="{54278972-50A0-46F0-AF20-9FC97990F141}" presName="LevelTwoTextNode" presStyleLbl="node2" presStyleIdx="1" presStyleCnt="2">
        <dgm:presLayoutVars>
          <dgm:chPref val="3"/>
        </dgm:presLayoutVars>
      </dgm:prSet>
      <dgm:spPr/>
    </dgm:pt>
    <dgm:pt modelId="{743A9CDA-7ADF-48EE-94B5-347DB06D5B49}" type="pres">
      <dgm:prSet presAssocID="{54278972-50A0-46F0-AF20-9FC97990F141}" presName="level3hierChild" presStyleCnt="0"/>
      <dgm:spPr/>
    </dgm:pt>
    <dgm:pt modelId="{EF5B4EE2-557F-44D0-B40C-0CC69E2FAB88}" type="pres">
      <dgm:prSet presAssocID="{F253D752-7DE4-4DC7-AEBB-D49CAA87EC5D}" presName="conn2-1" presStyleLbl="parChTrans1D3" presStyleIdx="2" presStyleCnt="4"/>
      <dgm:spPr/>
    </dgm:pt>
    <dgm:pt modelId="{2C96F85F-C689-4666-AE60-9F97F09EEBF8}" type="pres">
      <dgm:prSet presAssocID="{F253D752-7DE4-4DC7-AEBB-D49CAA87EC5D}" presName="connTx" presStyleLbl="parChTrans1D3" presStyleIdx="2" presStyleCnt="4"/>
      <dgm:spPr/>
    </dgm:pt>
    <dgm:pt modelId="{A75C0C59-DBAC-468E-8B2E-80F58F566C53}" type="pres">
      <dgm:prSet presAssocID="{C98DB730-6904-465B-8BAE-9C17EC378792}" presName="root2" presStyleCnt="0"/>
      <dgm:spPr/>
    </dgm:pt>
    <dgm:pt modelId="{EEDDA04E-2054-4C0A-9ABF-F82B9C3759D2}" type="pres">
      <dgm:prSet presAssocID="{C98DB730-6904-465B-8BAE-9C17EC378792}" presName="LevelTwoTextNode" presStyleLbl="node3" presStyleIdx="2" presStyleCnt="4">
        <dgm:presLayoutVars>
          <dgm:chPref val="3"/>
        </dgm:presLayoutVars>
      </dgm:prSet>
      <dgm:spPr/>
    </dgm:pt>
    <dgm:pt modelId="{C31AB23B-3DF8-47F2-AA67-850A9261D9C5}" type="pres">
      <dgm:prSet presAssocID="{C98DB730-6904-465B-8BAE-9C17EC378792}" presName="level3hierChild" presStyleCnt="0"/>
      <dgm:spPr/>
    </dgm:pt>
    <dgm:pt modelId="{57212457-7FF1-483E-9A20-8B686BAC942F}" type="pres">
      <dgm:prSet presAssocID="{54861F32-3C3F-40BA-8A2C-3F9567DB583A}" presName="conn2-1" presStyleLbl="parChTrans1D4" presStyleIdx="4" presStyleCnt="8"/>
      <dgm:spPr/>
    </dgm:pt>
    <dgm:pt modelId="{60F2C611-DD41-45E5-B7B9-A0D091CA70A6}" type="pres">
      <dgm:prSet presAssocID="{54861F32-3C3F-40BA-8A2C-3F9567DB583A}" presName="connTx" presStyleLbl="parChTrans1D4" presStyleIdx="4" presStyleCnt="8"/>
      <dgm:spPr/>
    </dgm:pt>
    <dgm:pt modelId="{B0AADA07-532A-4E73-AAE5-EDC332C8F81A}" type="pres">
      <dgm:prSet presAssocID="{2CC4CADD-09D0-46DD-9134-CFB7D83CED32}" presName="root2" presStyleCnt="0"/>
      <dgm:spPr/>
    </dgm:pt>
    <dgm:pt modelId="{A269B4B6-0134-4754-A87E-0C14B88AD8BD}" type="pres">
      <dgm:prSet presAssocID="{2CC4CADD-09D0-46DD-9134-CFB7D83CED32}" presName="LevelTwoTextNode" presStyleLbl="node4" presStyleIdx="4" presStyleCnt="8">
        <dgm:presLayoutVars>
          <dgm:chPref val="3"/>
        </dgm:presLayoutVars>
      </dgm:prSet>
      <dgm:spPr/>
    </dgm:pt>
    <dgm:pt modelId="{EC64E926-22A2-4726-949C-51E351EB52F3}" type="pres">
      <dgm:prSet presAssocID="{2CC4CADD-09D0-46DD-9134-CFB7D83CED32}" presName="level3hierChild" presStyleCnt="0"/>
      <dgm:spPr/>
    </dgm:pt>
    <dgm:pt modelId="{8EE2933D-F9D2-4681-8F24-AB19FB58A252}" type="pres">
      <dgm:prSet presAssocID="{E538470C-3DD6-4C4E-B0D6-D7079DBE2D5C}" presName="conn2-1" presStyleLbl="parChTrans1D4" presStyleIdx="5" presStyleCnt="8"/>
      <dgm:spPr/>
    </dgm:pt>
    <dgm:pt modelId="{CFDB1FD3-B750-481D-8250-B054BF367C31}" type="pres">
      <dgm:prSet presAssocID="{E538470C-3DD6-4C4E-B0D6-D7079DBE2D5C}" presName="connTx" presStyleLbl="parChTrans1D4" presStyleIdx="5" presStyleCnt="8"/>
      <dgm:spPr/>
    </dgm:pt>
    <dgm:pt modelId="{F443ECEB-1849-4DC0-925C-C4E702FE5C9D}" type="pres">
      <dgm:prSet presAssocID="{9AD7AECD-7977-4DB9-A03E-FF45A9084FAF}" presName="root2" presStyleCnt="0"/>
      <dgm:spPr/>
    </dgm:pt>
    <dgm:pt modelId="{66A8D248-C1B1-4691-8EA7-330B0B6D21F3}" type="pres">
      <dgm:prSet presAssocID="{9AD7AECD-7977-4DB9-A03E-FF45A9084FAF}" presName="LevelTwoTextNode" presStyleLbl="node4" presStyleIdx="5" presStyleCnt="8">
        <dgm:presLayoutVars>
          <dgm:chPref val="3"/>
        </dgm:presLayoutVars>
      </dgm:prSet>
      <dgm:spPr/>
    </dgm:pt>
    <dgm:pt modelId="{A3941421-FBAA-439D-88AC-6C5E3CA81C6B}" type="pres">
      <dgm:prSet presAssocID="{9AD7AECD-7977-4DB9-A03E-FF45A9084FAF}" presName="level3hierChild" presStyleCnt="0"/>
      <dgm:spPr/>
    </dgm:pt>
    <dgm:pt modelId="{9554F934-CBC6-4FA3-A99C-FD1BFFF4B908}" type="pres">
      <dgm:prSet presAssocID="{3638811B-A793-4B28-A67B-BCEA502C1478}" presName="conn2-1" presStyleLbl="parChTrans1D3" presStyleIdx="3" presStyleCnt="4"/>
      <dgm:spPr/>
    </dgm:pt>
    <dgm:pt modelId="{9AD03E75-4743-4620-8552-92241BEB5F68}" type="pres">
      <dgm:prSet presAssocID="{3638811B-A793-4B28-A67B-BCEA502C1478}" presName="connTx" presStyleLbl="parChTrans1D3" presStyleIdx="3" presStyleCnt="4"/>
      <dgm:spPr/>
    </dgm:pt>
    <dgm:pt modelId="{2C74724C-A54E-46AD-81B3-9A84EB37F78D}" type="pres">
      <dgm:prSet presAssocID="{34DEE36D-F360-46D6-8F42-5CE24338C123}" presName="root2" presStyleCnt="0"/>
      <dgm:spPr/>
    </dgm:pt>
    <dgm:pt modelId="{689FE634-180A-43C0-938B-565267D424B5}" type="pres">
      <dgm:prSet presAssocID="{34DEE36D-F360-46D6-8F42-5CE24338C123}" presName="LevelTwoTextNode" presStyleLbl="node3" presStyleIdx="3" presStyleCnt="4">
        <dgm:presLayoutVars>
          <dgm:chPref val="3"/>
        </dgm:presLayoutVars>
      </dgm:prSet>
      <dgm:spPr/>
    </dgm:pt>
    <dgm:pt modelId="{63B3AB91-7EC6-4199-8DCD-F851592B27F1}" type="pres">
      <dgm:prSet presAssocID="{34DEE36D-F360-46D6-8F42-5CE24338C123}" presName="level3hierChild" presStyleCnt="0"/>
      <dgm:spPr/>
    </dgm:pt>
    <dgm:pt modelId="{D1EBA797-DC75-487A-ADA7-6F23D0110BDB}" type="pres">
      <dgm:prSet presAssocID="{75DF3859-E15F-44CB-AA35-F53DF0CCDE12}" presName="conn2-1" presStyleLbl="parChTrans1D4" presStyleIdx="6" presStyleCnt="8"/>
      <dgm:spPr/>
    </dgm:pt>
    <dgm:pt modelId="{AEA88E7F-B418-412A-9A68-DDBFEEACC1B8}" type="pres">
      <dgm:prSet presAssocID="{75DF3859-E15F-44CB-AA35-F53DF0CCDE12}" presName="connTx" presStyleLbl="parChTrans1D4" presStyleIdx="6" presStyleCnt="8"/>
      <dgm:spPr/>
    </dgm:pt>
    <dgm:pt modelId="{50C231A4-4099-4799-8B55-B033DAB30CB4}" type="pres">
      <dgm:prSet presAssocID="{2AAD0CCA-14A3-485D-A80E-EE9808D3F284}" presName="root2" presStyleCnt="0"/>
      <dgm:spPr/>
    </dgm:pt>
    <dgm:pt modelId="{9C77D471-F535-44E8-9F44-26D3081F177A}" type="pres">
      <dgm:prSet presAssocID="{2AAD0CCA-14A3-485D-A80E-EE9808D3F284}" presName="LevelTwoTextNode" presStyleLbl="node4" presStyleIdx="6" presStyleCnt="8">
        <dgm:presLayoutVars>
          <dgm:chPref val="3"/>
        </dgm:presLayoutVars>
      </dgm:prSet>
      <dgm:spPr/>
    </dgm:pt>
    <dgm:pt modelId="{08C81027-4809-47B4-AA3A-8715400BC1B2}" type="pres">
      <dgm:prSet presAssocID="{2AAD0CCA-14A3-485D-A80E-EE9808D3F284}" presName="level3hierChild" presStyleCnt="0"/>
      <dgm:spPr/>
    </dgm:pt>
    <dgm:pt modelId="{A017E380-7A64-41F5-A5C6-CE05DB2DF8D0}" type="pres">
      <dgm:prSet presAssocID="{78C9D937-3C8F-437B-94BE-EF05DD82E280}" presName="conn2-1" presStyleLbl="parChTrans1D4" presStyleIdx="7" presStyleCnt="8"/>
      <dgm:spPr/>
    </dgm:pt>
    <dgm:pt modelId="{CCC1C35E-9386-4B57-8C7C-287898A68705}" type="pres">
      <dgm:prSet presAssocID="{78C9D937-3C8F-437B-94BE-EF05DD82E280}" presName="connTx" presStyleLbl="parChTrans1D4" presStyleIdx="7" presStyleCnt="8"/>
      <dgm:spPr/>
    </dgm:pt>
    <dgm:pt modelId="{2E2D3A7F-223E-47DA-8873-BC6B0A066E74}" type="pres">
      <dgm:prSet presAssocID="{5C25BD4D-8144-4215-BDC6-CD313F7D8EC9}" presName="root2" presStyleCnt="0"/>
      <dgm:spPr/>
    </dgm:pt>
    <dgm:pt modelId="{4AB0A9A4-A32A-4AAE-A147-2C8509C80F4E}" type="pres">
      <dgm:prSet presAssocID="{5C25BD4D-8144-4215-BDC6-CD313F7D8EC9}" presName="LevelTwoTextNode" presStyleLbl="node4" presStyleIdx="7" presStyleCnt="8">
        <dgm:presLayoutVars>
          <dgm:chPref val="3"/>
        </dgm:presLayoutVars>
      </dgm:prSet>
      <dgm:spPr/>
    </dgm:pt>
    <dgm:pt modelId="{3F5BA18E-2579-47E6-94EB-0019ABF8611F}" type="pres">
      <dgm:prSet presAssocID="{5C25BD4D-8144-4215-BDC6-CD313F7D8EC9}" presName="level3hierChild" presStyleCnt="0"/>
      <dgm:spPr/>
    </dgm:pt>
  </dgm:ptLst>
  <dgm:cxnLst>
    <dgm:cxn modelId="{416ECE00-5A16-4BEA-8871-FB5C6CC3CF10}" srcId="{275E25DB-2C49-4CB6-82FB-0BA74007EA1C}" destId="{ADB0C24D-CE7E-4DD4-96D1-154A9FFFA058}" srcOrd="0" destOrd="0" parTransId="{4C95EE61-77D1-468C-A605-C8A4BFD9CD9B}" sibTransId="{44268E45-858E-4B9A-BA81-807F706EF368}"/>
    <dgm:cxn modelId="{DB3B0301-9025-4E11-B613-B1D23FAB2D00}" type="presOf" srcId="{B6AF2DC4-3EA5-40A2-88D9-10DE5AE78E20}" destId="{AFF0FE84-A61B-48BE-A124-591FE24AAA29}" srcOrd="0" destOrd="0" presId="urn:microsoft.com/office/officeart/2005/8/layout/hierarchy2"/>
    <dgm:cxn modelId="{0D156F02-D733-4F21-A94B-8807ACE5518E}" srcId="{82E72471-4931-4FC4-AA25-35D9236E77A1}" destId="{275E25DB-2C49-4CB6-82FB-0BA74007EA1C}" srcOrd="0" destOrd="0" parTransId="{C71839EE-CAB5-47EE-B201-02E38B241869}" sibTransId="{42C60B05-4076-4116-B7BD-D524571FD46D}"/>
    <dgm:cxn modelId="{2955D403-B2C6-44FD-AADA-B530E8D1E2BF}" type="presOf" srcId="{E538470C-3DD6-4C4E-B0D6-D7079DBE2D5C}" destId="{8EE2933D-F9D2-4681-8F24-AB19FB58A252}" srcOrd="0" destOrd="0" presId="urn:microsoft.com/office/officeart/2005/8/layout/hierarchy2"/>
    <dgm:cxn modelId="{EA1B1D07-805C-40DF-90F3-B5828E6FF2CE}" srcId="{5D342B0A-C5F9-4C7F-946D-C0C0200DD960}" destId="{B6AF2DC4-3EA5-40A2-88D9-10DE5AE78E20}" srcOrd="0" destOrd="0" parTransId="{5EFCD6DC-4AEB-47AA-9950-0BBB8FB40F50}" sibTransId="{4814D696-DC77-46A0-A76E-8B135C820658}"/>
    <dgm:cxn modelId="{7C309D08-687E-45FA-A550-D64E4C54CAEE}" type="presOf" srcId="{3E55101B-1079-4F60-98D6-A97D4C2A60DF}" destId="{84994A0A-C9F3-47D9-BBA6-AF34123ABEEA}" srcOrd="0" destOrd="0" presId="urn:microsoft.com/office/officeart/2005/8/layout/hierarchy2"/>
    <dgm:cxn modelId="{A69FA108-0594-453C-98E5-EA9794118674}" srcId="{54278972-50A0-46F0-AF20-9FC97990F141}" destId="{C98DB730-6904-465B-8BAE-9C17EC378792}" srcOrd="0" destOrd="0" parTransId="{F253D752-7DE4-4DC7-AEBB-D49CAA87EC5D}" sibTransId="{59D625BA-9E43-4414-A3A3-24099C78E1AB}"/>
    <dgm:cxn modelId="{D2590009-726F-418E-AE37-012BE114D8E3}" srcId="{5D342B0A-C5F9-4C7F-946D-C0C0200DD960}" destId="{54278972-50A0-46F0-AF20-9FC97990F141}" srcOrd="1" destOrd="0" parTransId="{EDBA3432-7928-47C9-AFA3-B7412FF48B23}" sibTransId="{DEB90C0D-8C5A-4F30-AD95-43A21AD02D18}"/>
    <dgm:cxn modelId="{E4032C0B-74B2-4B48-9278-A6CFBFA1CC46}" type="presOf" srcId="{EDBA3432-7928-47C9-AFA3-B7412FF48B23}" destId="{ECC435F8-DB31-42C9-A760-EE0DBF1F5A2D}" srcOrd="0" destOrd="0" presId="urn:microsoft.com/office/officeart/2005/8/layout/hierarchy2"/>
    <dgm:cxn modelId="{F478ED10-76E1-4FEF-903A-CB40BE37C226}" srcId="{2AAD0CCA-14A3-485D-A80E-EE9808D3F284}" destId="{5C25BD4D-8144-4215-BDC6-CD313F7D8EC9}" srcOrd="0" destOrd="0" parTransId="{78C9D937-3C8F-437B-94BE-EF05DD82E280}" sibTransId="{70581D88-0A7C-4CB0-BA1E-8984302B795F}"/>
    <dgm:cxn modelId="{C59C0027-7EBC-4352-943F-AE5E87708FCB}" type="presOf" srcId="{A48BC4CF-2E5A-4871-B0AE-E01999BE0353}" destId="{76A597A8-995E-402F-9167-BA06C2A57152}" srcOrd="1" destOrd="0" presId="urn:microsoft.com/office/officeart/2005/8/layout/hierarchy2"/>
    <dgm:cxn modelId="{53A39C2C-C8C8-4404-9F68-E462A635817F}" type="presOf" srcId="{2058DD54-786A-4F22-BC9B-1FED6C49CCE4}" destId="{D5475B94-1773-4A04-BFB0-A82630D2B2DB}" srcOrd="0" destOrd="0" presId="urn:microsoft.com/office/officeart/2005/8/layout/hierarchy2"/>
    <dgm:cxn modelId="{4F61E42D-62CB-4C8E-A651-0D881E369999}" type="presOf" srcId="{75DF3859-E15F-44CB-AA35-F53DF0CCDE12}" destId="{D1EBA797-DC75-487A-ADA7-6F23D0110BDB}" srcOrd="0" destOrd="0" presId="urn:microsoft.com/office/officeart/2005/8/layout/hierarchy2"/>
    <dgm:cxn modelId="{6B227731-F855-47BB-A155-5C8237DC9A62}" srcId="{2CC4CADD-09D0-46DD-9134-CFB7D83CED32}" destId="{9AD7AECD-7977-4DB9-A03E-FF45A9084FAF}" srcOrd="0" destOrd="0" parTransId="{E538470C-3DD6-4C4E-B0D6-D7079DBE2D5C}" sibTransId="{A1D07FF2-6CAE-4C7A-BEDE-2AC921A00359}"/>
    <dgm:cxn modelId="{3CC4EA36-E70D-4CA0-8529-72B8F5B30C9A}" type="presOf" srcId="{5EFCD6DC-4AEB-47AA-9950-0BBB8FB40F50}" destId="{5030BB8F-95DF-4C3F-92C9-BF431B97C5A0}" srcOrd="0" destOrd="0" presId="urn:microsoft.com/office/officeart/2005/8/layout/hierarchy2"/>
    <dgm:cxn modelId="{59812B3E-938A-4F19-AA53-B2B14D6BAC3C}" type="presOf" srcId="{3638811B-A793-4B28-A67B-BCEA502C1478}" destId="{9554F934-CBC6-4FA3-A99C-FD1BFFF4B908}" srcOrd="0" destOrd="0" presId="urn:microsoft.com/office/officeart/2005/8/layout/hierarchy2"/>
    <dgm:cxn modelId="{F513695B-CE14-4965-A0DB-A97A43DD50B8}" type="presOf" srcId="{54861F32-3C3F-40BA-8A2C-3F9567DB583A}" destId="{60F2C611-DD41-45E5-B7B9-A0D091CA70A6}" srcOrd="1" destOrd="0" presId="urn:microsoft.com/office/officeart/2005/8/layout/hierarchy2"/>
    <dgm:cxn modelId="{6859EE5B-D669-4C08-AA0B-D58B43750FCB}" type="presOf" srcId="{2CC4CADD-09D0-46DD-9134-CFB7D83CED32}" destId="{A269B4B6-0134-4754-A87E-0C14B88AD8BD}" srcOrd="0" destOrd="0" presId="urn:microsoft.com/office/officeart/2005/8/layout/hierarchy2"/>
    <dgm:cxn modelId="{C4580460-CFD4-4753-B877-328A9E54E371}" type="presOf" srcId="{5D342B0A-C5F9-4C7F-946D-C0C0200DD960}" destId="{F803B33A-B324-442E-88BC-DA2E5C35BB43}" srcOrd="0" destOrd="0" presId="urn:microsoft.com/office/officeart/2005/8/layout/hierarchy2"/>
    <dgm:cxn modelId="{CA3CA560-CFF2-4F16-83E1-E2E9B96D64E7}" type="presOf" srcId="{6134CD26-8308-4068-8B47-043E7202D3AF}" destId="{7330BD55-69D6-46B2-8653-72942D99C2DE}" srcOrd="1" destOrd="0" presId="urn:microsoft.com/office/officeart/2005/8/layout/hierarchy2"/>
    <dgm:cxn modelId="{6194BA60-5DDD-4473-82D8-6A5C2B2B6D73}" type="presOf" srcId="{9AD7AECD-7977-4DB9-A03E-FF45A9084FAF}" destId="{66A8D248-C1B1-4691-8EA7-330B0B6D21F3}" srcOrd="0" destOrd="0" presId="urn:microsoft.com/office/officeart/2005/8/layout/hierarchy2"/>
    <dgm:cxn modelId="{B6434447-9649-4655-B88E-465FE0C94549}" srcId="{C98DB730-6904-465B-8BAE-9C17EC378792}" destId="{2CC4CADD-09D0-46DD-9134-CFB7D83CED32}" srcOrd="0" destOrd="0" parTransId="{54861F32-3C3F-40BA-8A2C-3F9567DB583A}" sibTransId="{C0C6AE7B-77DD-4D89-898A-217697541CF3}"/>
    <dgm:cxn modelId="{01365A6A-871D-4F7C-93F6-DE8DC52B7169}" type="presOf" srcId="{54278972-50A0-46F0-AF20-9FC97990F141}" destId="{C9D9C6E6-E134-4FAA-B362-6B17E3D10A07}" srcOrd="0" destOrd="0" presId="urn:microsoft.com/office/officeart/2005/8/layout/hierarchy2"/>
    <dgm:cxn modelId="{A9468F6A-8E28-4A76-B7ED-D157326B9DB8}" type="presOf" srcId="{82E72471-4931-4FC4-AA25-35D9236E77A1}" destId="{185F6972-C177-41F2-B20A-9CA1224712C0}" srcOrd="0" destOrd="0" presId="urn:microsoft.com/office/officeart/2005/8/layout/hierarchy2"/>
    <dgm:cxn modelId="{25E9586B-1B59-476C-ADB3-9643196F5863}" type="presOf" srcId="{34DEE36D-F360-46D6-8F42-5CE24338C123}" destId="{689FE634-180A-43C0-938B-565267D424B5}" srcOrd="0" destOrd="0" presId="urn:microsoft.com/office/officeart/2005/8/layout/hierarchy2"/>
    <dgm:cxn modelId="{D1F9794C-05FF-4402-8358-BF08B37DADCD}" type="presOf" srcId="{E538470C-3DD6-4C4E-B0D6-D7079DBE2D5C}" destId="{CFDB1FD3-B750-481D-8250-B054BF367C31}" srcOrd="1" destOrd="0" presId="urn:microsoft.com/office/officeart/2005/8/layout/hierarchy2"/>
    <dgm:cxn modelId="{DDE16F4D-57D0-4622-BD39-1E8BD38E2C13}" type="presOf" srcId="{CE9569B9-0EEA-4708-A040-E15621F8B573}" destId="{26F14B4F-3995-49D0-B82C-29792A14413B}" srcOrd="1" destOrd="0" presId="urn:microsoft.com/office/officeart/2005/8/layout/hierarchy2"/>
    <dgm:cxn modelId="{A5877E4D-5AE2-4E19-B2E7-36C16FA56890}" type="presOf" srcId="{78C9D937-3C8F-437B-94BE-EF05DD82E280}" destId="{A017E380-7A64-41F5-A5C6-CE05DB2DF8D0}" srcOrd="0" destOrd="0" presId="urn:microsoft.com/office/officeart/2005/8/layout/hierarchy2"/>
    <dgm:cxn modelId="{A96E2451-94D9-4BED-BA7A-219D1411E8A8}" type="presOf" srcId="{C71839EE-CAB5-47EE-B201-02E38B241869}" destId="{43D86A99-AAB6-4489-BBA3-2B4AD144EC6F}" srcOrd="1" destOrd="0" presId="urn:microsoft.com/office/officeart/2005/8/layout/hierarchy2"/>
    <dgm:cxn modelId="{BEBB8359-2DBA-479F-BCF1-9FD4F496AC7A}" type="presOf" srcId="{AB00827F-808B-47DC-A63B-0A7900017B51}" destId="{11CB56BA-F607-4A04-805A-33E971924733}" srcOrd="0" destOrd="0" presId="urn:microsoft.com/office/officeart/2005/8/layout/hierarchy2"/>
    <dgm:cxn modelId="{C2413D7B-38AD-4623-BB70-46C0C6A0737F}" type="presOf" srcId="{4C95EE61-77D1-468C-A605-C8A4BFD9CD9B}" destId="{322FEA49-E8F9-45A4-B55B-260B27347A30}" srcOrd="1" destOrd="0" presId="urn:microsoft.com/office/officeart/2005/8/layout/hierarchy2"/>
    <dgm:cxn modelId="{C429D27B-08E1-4A4E-B7B3-27CDFB3A1F74}" type="presOf" srcId="{E4DF9C04-3C8E-40A2-8EE2-330A9084939E}" destId="{C352D683-DB78-49E7-84B1-57185238FE4A}" srcOrd="0" destOrd="0" presId="urn:microsoft.com/office/officeart/2005/8/layout/hierarchy2"/>
    <dgm:cxn modelId="{D130CC80-6F39-4150-AF4F-E5FC3C1106CF}" type="presOf" srcId="{275E25DB-2C49-4CB6-82FB-0BA74007EA1C}" destId="{55E6DBE9-C89F-47A8-99BB-7C1879B92472}" srcOrd="0" destOrd="0" presId="urn:microsoft.com/office/officeart/2005/8/layout/hierarchy2"/>
    <dgm:cxn modelId="{8F7CA98C-5A84-4DE1-BA4B-FB4351B2B68E}" srcId="{34DEE36D-F360-46D6-8F42-5CE24338C123}" destId="{2AAD0CCA-14A3-485D-A80E-EE9808D3F284}" srcOrd="0" destOrd="0" parTransId="{75DF3859-E15F-44CB-AA35-F53DF0CCDE12}" sibTransId="{66E586F9-0044-4C97-A5F9-0D4085CB16A8}"/>
    <dgm:cxn modelId="{A599B89A-4693-40ED-8C75-F834915AC054}" type="presOf" srcId="{6134CD26-8308-4068-8B47-043E7202D3AF}" destId="{AC642348-6BE7-48C6-AC60-A99783FF4076}" srcOrd="0" destOrd="0" presId="urn:microsoft.com/office/officeart/2005/8/layout/hierarchy2"/>
    <dgm:cxn modelId="{C21D349D-E5D2-43AE-B80D-35137494C416}" type="presOf" srcId="{54861F32-3C3F-40BA-8A2C-3F9567DB583A}" destId="{57212457-7FF1-483E-9A20-8B686BAC942F}" srcOrd="0" destOrd="0" presId="urn:microsoft.com/office/officeart/2005/8/layout/hierarchy2"/>
    <dgm:cxn modelId="{006985A8-4E8A-4FFF-AF7C-83FBFFFAFB7D}" srcId="{AB00827F-808B-47DC-A63B-0A7900017B51}" destId="{2058DD54-786A-4F22-BC9B-1FED6C49CCE4}" srcOrd="0" destOrd="0" parTransId="{A48BC4CF-2E5A-4871-B0AE-E01999BE0353}" sibTransId="{5417659E-DFC4-45CD-A789-D4C5E6F053CA}"/>
    <dgm:cxn modelId="{4D6307AA-D932-4FAF-BA5F-8C2EDF4A9FED}" type="presOf" srcId="{F253D752-7DE4-4DC7-AEBB-D49CAA87EC5D}" destId="{2C96F85F-C689-4666-AE60-9F97F09EEBF8}" srcOrd="1" destOrd="0" presId="urn:microsoft.com/office/officeart/2005/8/layout/hierarchy2"/>
    <dgm:cxn modelId="{EFE668AB-7CC1-4E6E-8288-A957ED1BEB04}" srcId="{E4DF9C04-3C8E-40A2-8EE2-330A9084939E}" destId="{AB00827F-808B-47DC-A63B-0A7900017B51}" srcOrd="0" destOrd="0" parTransId="{3E55101B-1079-4F60-98D6-A97D4C2A60DF}" sibTransId="{27608CC0-F733-432F-895C-FE496814ECBA}"/>
    <dgm:cxn modelId="{5DA4D6AC-1DF5-4757-BBB3-6CFB8E4BFF97}" type="presOf" srcId="{5EFCD6DC-4AEB-47AA-9950-0BBB8FB40F50}" destId="{D24637A3-AE58-42AD-A22B-E3E16EB9CB7B}" srcOrd="1" destOrd="0" presId="urn:microsoft.com/office/officeart/2005/8/layout/hierarchy2"/>
    <dgm:cxn modelId="{711AEAAC-504B-40F8-A601-177955915BAB}" type="presOf" srcId="{F253D752-7DE4-4DC7-AEBB-D49CAA87EC5D}" destId="{EF5B4EE2-557F-44D0-B40C-0CC69E2FAB88}" srcOrd="0" destOrd="0" presId="urn:microsoft.com/office/officeart/2005/8/layout/hierarchy2"/>
    <dgm:cxn modelId="{FF083EB5-1611-47F1-AA08-AFCD06B84848}" type="presOf" srcId="{C71839EE-CAB5-47EE-B201-02E38B241869}" destId="{C5A07CA4-1447-4353-AFCF-6545291E6FCF}" srcOrd="0" destOrd="0" presId="urn:microsoft.com/office/officeart/2005/8/layout/hierarchy2"/>
    <dgm:cxn modelId="{F93D2DBA-EA2B-408D-896C-75CC4ECECFD1}" srcId="{B6AF2DC4-3EA5-40A2-88D9-10DE5AE78E20}" destId="{E4DF9C04-3C8E-40A2-8EE2-330A9084939E}" srcOrd="1" destOrd="0" parTransId="{CE9569B9-0EEA-4708-A040-E15621F8B573}" sibTransId="{5CB4F043-3B5A-4B96-8036-2D4E8572E266}"/>
    <dgm:cxn modelId="{0F9737BB-C7A7-425D-9636-71A60F92DBCB}" type="presOf" srcId="{A48BC4CF-2E5A-4871-B0AE-E01999BE0353}" destId="{EF11D5E7-9819-484B-A81C-59273FCDC597}" srcOrd="0" destOrd="0" presId="urn:microsoft.com/office/officeart/2005/8/layout/hierarchy2"/>
    <dgm:cxn modelId="{BE4BA2BD-057D-474B-B661-FF63B8EDCC83}" type="presOf" srcId="{C98DB730-6904-465B-8BAE-9C17EC378792}" destId="{EEDDA04E-2054-4C0A-9ABF-F82B9C3759D2}" srcOrd="0" destOrd="0" presId="urn:microsoft.com/office/officeart/2005/8/layout/hierarchy2"/>
    <dgm:cxn modelId="{187B58C2-FE0B-4582-9A08-55A576E715F9}" type="presOf" srcId="{2AAD0CCA-14A3-485D-A80E-EE9808D3F284}" destId="{9C77D471-F535-44E8-9F44-26D3081F177A}" srcOrd="0" destOrd="0" presId="urn:microsoft.com/office/officeart/2005/8/layout/hierarchy2"/>
    <dgm:cxn modelId="{3AC35ED0-F7A8-46C6-A7AB-795D0186573E}" type="presOf" srcId="{AF3DC7D5-C32D-40FC-8E59-C17FC1281FF3}" destId="{4B1EF678-CE63-4CBB-8A7A-6C975841C52E}" srcOrd="0" destOrd="0" presId="urn:microsoft.com/office/officeart/2005/8/layout/hierarchy2"/>
    <dgm:cxn modelId="{9DE397D1-FC64-4805-9240-8CED2C171A9F}" type="presOf" srcId="{EDBA3432-7928-47C9-AFA3-B7412FF48B23}" destId="{B8F7C1F8-2C7E-46D8-8621-99ADB11CD9C0}" srcOrd="1" destOrd="0" presId="urn:microsoft.com/office/officeart/2005/8/layout/hierarchy2"/>
    <dgm:cxn modelId="{44654CD2-097F-4BFC-9693-6728E34E5B68}" srcId="{54278972-50A0-46F0-AF20-9FC97990F141}" destId="{34DEE36D-F360-46D6-8F42-5CE24338C123}" srcOrd="1" destOrd="0" parTransId="{3638811B-A793-4B28-A67B-BCEA502C1478}" sibTransId="{128976A4-AFFD-4071-B11E-7062631391EE}"/>
    <dgm:cxn modelId="{45B71ED9-6BCA-43F5-97D7-B7C859C8DDB0}" type="presOf" srcId="{3638811B-A793-4B28-A67B-BCEA502C1478}" destId="{9AD03E75-4743-4620-8552-92241BEB5F68}" srcOrd="1" destOrd="0" presId="urn:microsoft.com/office/officeart/2005/8/layout/hierarchy2"/>
    <dgm:cxn modelId="{FB076FDC-6418-46CE-9284-AE3D4B693DEC}" type="presOf" srcId="{5C25BD4D-8144-4215-BDC6-CD313F7D8EC9}" destId="{4AB0A9A4-A32A-4AAE-A147-2C8509C80F4E}" srcOrd="0" destOrd="0" presId="urn:microsoft.com/office/officeart/2005/8/layout/hierarchy2"/>
    <dgm:cxn modelId="{66C6EFE1-0023-4D2F-895A-0BB03DA37757}" type="presOf" srcId="{3E55101B-1079-4F60-98D6-A97D4C2A60DF}" destId="{9F0BAD77-A139-4ECB-9215-630210A26CA1}" srcOrd="1" destOrd="0" presId="urn:microsoft.com/office/officeart/2005/8/layout/hierarchy2"/>
    <dgm:cxn modelId="{BE8CC3E7-177A-4B1E-9C72-1989A7A03C84}" type="presOf" srcId="{4C95EE61-77D1-468C-A605-C8A4BFD9CD9B}" destId="{41A27876-363B-4605-9080-98F402467B95}" srcOrd="0" destOrd="0" presId="urn:microsoft.com/office/officeart/2005/8/layout/hierarchy2"/>
    <dgm:cxn modelId="{4C0AD6E9-26E7-45E3-AD5B-2E854C73DFA0}" srcId="{AF3DC7D5-C32D-40FC-8E59-C17FC1281FF3}" destId="{5D342B0A-C5F9-4C7F-946D-C0C0200DD960}" srcOrd="0" destOrd="0" parTransId="{4EB5F455-91CE-4CAC-B0A5-F92A79189167}" sibTransId="{981F458A-CE1B-4E01-B2DD-F9079C1B1B45}"/>
    <dgm:cxn modelId="{717863F2-4AEB-46F0-9E6E-6690B34CF4B3}" srcId="{B6AF2DC4-3EA5-40A2-88D9-10DE5AE78E20}" destId="{82E72471-4931-4FC4-AA25-35D9236E77A1}" srcOrd="0" destOrd="0" parTransId="{6134CD26-8308-4068-8B47-043E7202D3AF}" sibTransId="{0ED9165D-85A2-4AA5-8D5D-EA69AC783DD6}"/>
    <dgm:cxn modelId="{003AAEF2-28CD-4009-B1A1-EE4042C2388F}" type="presOf" srcId="{CE9569B9-0EEA-4708-A040-E15621F8B573}" destId="{9F233453-1DF2-44F3-8F47-2FFDA2C2CC7E}" srcOrd="0" destOrd="0" presId="urn:microsoft.com/office/officeart/2005/8/layout/hierarchy2"/>
    <dgm:cxn modelId="{39BED7F2-93EB-4588-8105-4AC9E6647FB4}" type="presOf" srcId="{78C9D937-3C8F-437B-94BE-EF05DD82E280}" destId="{CCC1C35E-9386-4B57-8C7C-287898A68705}" srcOrd="1" destOrd="0" presId="urn:microsoft.com/office/officeart/2005/8/layout/hierarchy2"/>
    <dgm:cxn modelId="{4372A2F3-EE39-49D9-A116-8061E8F809E8}" type="presOf" srcId="{ADB0C24D-CE7E-4DD4-96D1-154A9FFFA058}" destId="{B6FAE5F0-BD67-4FF9-8BDC-E5B30E82C060}" srcOrd="0" destOrd="0" presId="urn:microsoft.com/office/officeart/2005/8/layout/hierarchy2"/>
    <dgm:cxn modelId="{4C72B3FE-DBA6-4744-9A39-089D1F8295B8}" type="presOf" srcId="{75DF3859-E15F-44CB-AA35-F53DF0CCDE12}" destId="{AEA88E7F-B418-412A-9A68-DDBFEEACC1B8}" srcOrd="1" destOrd="0" presId="urn:microsoft.com/office/officeart/2005/8/layout/hierarchy2"/>
    <dgm:cxn modelId="{874E8FB8-A210-4BDC-B857-E25F2D4E9A9E}" type="presParOf" srcId="{4B1EF678-CE63-4CBB-8A7A-6C975841C52E}" destId="{FC34AB3B-E876-471E-8BED-DB1EAE4D2D61}" srcOrd="0" destOrd="0" presId="urn:microsoft.com/office/officeart/2005/8/layout/hierarchy2"/>
    <dgm:cxn modelId="{57EAB9DE-3273-4BEE-AB86-C95B8AFAA106}" type="presParOf" srcId="{FC34AB3B-E876-471E-8BED-DB1EAE4D2D61}" destId="{F803B33A-B324-442E-88BC-DA2E5C35BB43}" srcOrd="0" destOrd="0" presId="urn:microsoft.com/office/officeart/2005/8/layout/hierarchy2"/>
    <dgm:cxn modelId="{54A84891-A823-4C82-8B3C-5497DB3DFFD0}" type="presParOf" srcId="{FC34AB3B-E876-471E-8BED-DB1EAE4D2D61}" destId="{CE1013F2-3BD2-4371-A305-86A91D375791}" srcOrd="1" destOrd="0" presId="urn:microsoft.com/office/officeart/2005/8/layout/hierarchy2"/>
    <dgm:cxn modelId="{77C36D86-2046-49C8-92D6-5FCC1A370576}" type="presParOf" srcId="{CE1013F2-3BD2-4371-A305-86A91D375791}" destId="{5030BB8F-95DF-4C3F-92C9-BF431B97C5A0}" srcOrd="0" destOrd="0" presId="urn:microsoft.com/office/officeart/2005/8/layout/hierarchy2"/>
    <dgm:cxn modelId="{B7DA974A-BBC4-4049-A495-DAF2321D3408}" type="presParOf" srcId="{5030BB8F-95DF-4C3F-92C9-BF431B97C5A0}" destId="{D24637A3-AE58-42AD-A22B-E3E16EB9CB7B}" srcOrd="0" destOrd="0" presId="urn:microsoft.com/office/officeart/2005/8/layout/hierarchy2"/>
    <dgm:cxn modelId="{F8B20955-92E3-4BC9-84FA-7ABA20A10B73}" type="presParOf" srcId="{CE1013F2-3BD2-4371-A305-86A91D375791}" destId="{B578EA95-605C-436F-AB65-6F0E39B84E77}" srcOrd="1" destOrd="0" presId="urn:microsoft.com/office/officeart/2005/8/layout/hierarchy2"/>
    <dgm:cxn modelId="{5FA35EB5-0710-4C9D-98F9-4450DD2AF8A3}" type="presParOf" srcId="{B578EA95-605C-436F-AB65-6F0E39B84E77}" destId="{AFF0FE84-A61B-48BE-A124-591FE24AAA29}" srcOrd="0" destOrd="0" presId="urn:microsoft.com/office/officeart/2005/8/layout/hierarchy2"/>
    <dgm:cxn modelId="{0B7E44D6-3A37-4BD2-8EC3-B96D6990A3BC}" type="presParOf" srcId="{B578EA95-605C-436F-AB65-6F0E39B84E77}" destId="{6580F993-25A2-447B-BB25-8B6995E4BB14}" srcOrd="1" destOrd="0" presId="urn:microsoft.com/office/officeart/2005/8/layout/hierarchy2"/>
    <dgm:cxn modelId="{EFD14D34-17DA-4BA7-A7DA-54FECBB8DDAF}" type="presParOf" srcId="{6580F993-25A2-447B-BB25-8B6995E4BB14}" destId="{AC642348-6BE7-48C6-AC60-A99783FF4076}" srcOrd="0" destOrd="0" presId="urn:microsoft.com/office/officeart/2005/8/layout/hierarchy2"/>
    <dgm:cxn modelId="{C01B20A8-D332-455B-9689-F1840DAB946B}" type="presParOf" srcId="{AC642348-6BE7-48C6-AC60-A99783FF4076}" destId="{7330BD55-69D6-46B2-8653-72942D99C2DE}" srcOrd="0" destOrd="0" presId="urn:microsoft.com/office/officeart/2005/8/layout/hierarchy2"/>
    <dgm:cxn modelId="{4865921F-02E0-4D2B-B722-D84964ED3A83}" type="presParOf" srcId="{6580F993-25A2-447B-BB25-8B6995E4BB14}" destId="{2433F241-16BB-46AB-8135-5F73F70B80FB}" srcOrd="1" destOrd="0" presId="urn:microsoft.com/office/officeart/2005/8/layout/hierarchy2"/>
    <dgm:cxn modelId="{EAD866B2-E6F8-47D6-A34D-0650FD24377D}" type="presParOf" srcId="{2433F241-16BB-46AB-8135-5F73F70B80FB}" destId="{185F6972-C177-41F2-B20A-9CA1224712C0}" srcOrd="0" destOrd="0" presId="urn:microsoft.com/office/officeart/2005/8/layout/hierarchy2"/>
    <dgm:cxn modelId="{A011E068-488B-4802-8816-E34123F276A0}" type="presParOf" srcId="{2433F241-16BB-46AB-8135-5F73F70B80FB}" destId="{11125735-6E97-4A2E-A930-20C4E9C4F9F0}" srcOrd="1" destOrd="0" presId="urn:microsoft.com/office/officeart/2005/8/layout/hierarchy2"/>
    <dgm:cxn modelId="{B0E41D21-32E3-46C4-8D4C-7F9D34D31744}" type="presParOf" srcId="{11125735-6E97-4A2E-A930-20C4E9C4F9F0}" destId="{C5A07CA4-1447-4353-AFCF-6545291E6FCF}" srcOrd="0" destOrd="0" presId="urn:microsoft.com/office/officeart/2005/8/layout/hierarchy2"/>
    <dgm:cxn modelId="{E804AEA2-6D67-4776-BFEC-6220C731C371}" type="presParOf" srcId="{C5A07CA4-1447-4353-AFCF-6545291E6FCF}" destId="{43D86A99-AAB6-4489-BBA3-2B4AD144EC6F}" srcOrd="0" destOrd="0" presId="urn:microsoft.com/office/officeart/2005/8/layout/hierarchy2"/>
    <dgm:cxn modelId="{89E484FE-F28B-4834-84E3-8E0A2BD8E95F}" type="presParOf" srcId="{11125735-6E97-4A2E-A930-20C4E9C4F9F0}" destId="{C71EE06E-B6D9-4D43-89E1-C302CBDE28F3}" srcOrd="1" destOrd="0" presId="urn:microsoft.com/office/officeart/2005/8/layout/hierarchy2"/>
    <dgm:cxn modelId="{E15BC7CE-FCAB-4875-A68C-1C069B0840BD}" type="presParOf" srcId="{C71EE06E-B6D9-4D43-89E1-C302CBDE28F3}" destId="{55E6DBE9-C89F-47A8-99BB-7C1879B92472}" srcOrd="0" destOrd="0" presId="urn:microsoft.com/office/officeart/2005/8/layout/hierarchy2"/>
    <dgm:cxn modelId="{DEB467BC-D9C7-4232-9F8B-D3B2C970DE9D}" type="presParOf" srcId="{C71EE06E-B6D9-4D43-89E1-C302CBDE28F3}" destId="{24212BE5-20CA-4127-97EF-6C993B4F27F0}" srcOrd="1" destOrd="0" presId="urn:microsoft.com/office/officeart/2005/8/layout/hierarchy2"/>
    <dgm:cxn modelId="{3D3F9073-3ACE-44E8-806C-CED3BFB9B2C4}" type="presParOf" srcId="{24212BE5-20CA-4127-97EF-6C993B4F27F0}" destId="{41A27876-363B-4605-9080-98F402467B95}" srcOrd="0" destOrd="0" presId="urn:microsoft.com/office/officeart/2005/8/layout/hierarchy2"/>
    <dgm:cxn modelId="{45AF8FE0-E5A2-4A72-8DB0-DDC25F6306E4}" type="presParOf" srcId="{41A27876-363B-4605-9080-98F402467B95}" destId="{322FEA49-E8F9-45A4-B55B-260B27347A30}" srcOrd="0" destOrd="0" presId="urn:microsoft.com/office/officeart/2005/8/layout/hierarchy2"/>
    <dgm:cxn modelId="{6BAC79A8-9637-4B0A-8D6E-9BD53AC351F2}" type="presParOf" srcId="{24212BE5-20CA-4127-97EF-6C993B4F27F0}" destId="{D69B1562-1482-4C07-97CE-B5DF88B62C7C}" srcOrd="1" destOrd="0" presId="urn:microsoft.com/office/officeart/2005/8/layout/hierarchy2"/>
    <dgm:cxn modelId="{E71DD2A1-E1AE-4CBE-8C14-DA4BD2023BBF}" type="presParOf" srcId="{D69B1562-1482-4C07-97CE-B5DF88B62C7C}" destId="{B6FAE5F0-BD67-4FF9-8BDC-E5B30E82C060}" srcOrd="0" destOrd="0" presId="urn:microsoft.com/office/officeart/2005/8/layout/hierarchy2"/>
    <dgm:cxn modelId="{E0444A82-1892-4E95-B0E1-5FF1C2BD6A37}" type="presParOf" srcId="{D69B1562-1482-4C07-97CE-B5DF88B62C7C}" destId="{BE94867F-8C6E-42B1-92E6-B1026FCACF93}" srcOrd="1" destOrd="0" presId="urn:microsoft.com/office/officeart/2005/8/layout/hierarchy2"/>
    <dgm:cxn modelId="{3808E3A7-441C-4761-AF57-5ECC93023A2B}" type="presParOf" srcId="{6580F993-25A2-447B-BB25-8B6995E4BB14}" destId="{9F233453-1DF2-44F3-8F47-2FFDA2C2CC7E}" srcOrd="2" destOrd="0" presId="urn:microsoft.com/office/officeart/2005/8/layout/hierarchy2"/>
    <dgm:cxn modelId="{E47799E2-32F8-4999-92FB-AADB5B0BA40F}" type="presParOf" srcId="{9F233453-1DF2-44F3-8F47-2FFDA2C2CC7E}" destId="{26F14B4F-3995-49D0-B82C-29792A14413B}" srcOrd="0" destOrd="0" presId="urn:microsoft.com/office/officeart/2005/8/layout/hierarchy2"/>
    <dgm:cxn modelId="{A2AEF06B-6983-4B4C-B240-22762AE7D61E}" type="presParOf" srcId="{6580F993-25A2-447B-BB25-8B6995E4BB14}" destId="{9C80FE62-152A-41D3-8DEE-5302BE4B30A2}" srcOrd="3" destOrd="0" presId="urn:microsoft.com/office/officeart/2005/8/layout/hierarchy2"/>
    <dgm:cxn modelId="{6EFDFAF1-32C5-49A0-9D35-E2A1D210CC11}" type="presParOf" srcId="{9C80FE62-152A-41D3-8DEE-5302BE4B30A2}" destId="{C352D683-DB78-49E7-84B1-57185238FE4A}" srcOrd="0" destOrd="0" presId="urn:microsoft.com/office/officeart/2005/8/layout/hierarchy2"/>
    <dgm:cxn modelId="{04A940A0-3F28-44C2-8378-808017DB53AA}" type="presParOf" srcId="{9C80FE62-152A-41D3-8DEE-5302BE4B30A2}" destId="{F07DC4BB-301C-4DEC-8601-BBA7ADD1A1C3}" srcOrd="1" destOrd="0" presId="urn:microsoft.com/office/officeart/2005/8/layout/hierarchy2"/>
    <dgm:cxn modelId="{4041532A-145A-4ADB-9786-C335FEC2C2F4}" type="presParOf" srcId="{F07DC4BB-301C-4DEC-8601-BBA7ADD1A1C3}" destId="{84994A0A-C9F3-47D9-BBA6-AF34123ABEEA}" srcOrd="0" destOrd="0" presId="urn:microsoft.com/office/officeart/2005/8/layout/hierarchy2"/>
    <dgm:cxn modelId="{3099ED64-364D-4D1A-867C-BED9A08B37E1}" type="presParOf" srcId="{84994A0A-C9F3-47D9-BBA6-AF34123ABEEA}" destId="{9F0BAD77-A139-4ECB-9215-630210A26CA1}" srcOrd="0" destOrd="0" presId="urn:microsoft.com/office/officeart/2005/8/layout/hierarchy2"/>
    <dgm:cxn modelId="{FF714D1A-BF48-46A3-9920-0F2725A3DB2B}" type="presParOf" srcId="{F07DC4BB-301C-4DEC-8601-BBA7ADD1A1C3}" destId="{37832293-191B-42CC-8539-523764FAC2FE}" srcOrd="1" destOrd="0" presId="urn:microsoft.com/office/officeart/2005/8/layout/hierarchy2"/>
    <dgm:cxn modelId="{F1924F89-36EF-4961-AD58-54206C4418DD}" type="presParOf" srcId="{37832293-191B-42CC-8539-523764FAC2FE}" destId="{11CB56BA-F607-4A04-805A-33E971924733}" srcOrd="0" destOrd="0" presId="urn:microsoft.com/office/officeart/2005/8/layout/hierarchy2"/>
    <dgm:cxn modelId="{48186993-E3B4-4666-9D17-7E7B089A7C3A}" type="presParOf" srcId="{37832293-191B-42CC-8539-523764FAC2FE}" destId="{FA847EFD-86FB-43BB-A3FC-8F82713F898D}" srcOrd="1" destOrd="0" presId="urn:microsoft.com/office/officeart/2005/8/layout/hierarchy2"/>
    <dgm:cxn modelId="{F17FEFAE-FD87-47A8-B1B7-156ABF7D621B}" type="presParOf" srcId="{FA847EFD-86FB-43BB-A3FC-8F82713F898D}" destId="{EF11D5E7-9819-484B-A81C-59273FCDC597}" srcOrd="0" destOrd="0" presId="urn:microsoft.com/office/officeart/2005/8/layout/hierarchy2"/>
    <dgm:cxn modelId="{E6790548-20E6-4C6D-B765-4712D7B454E6}" type="presParOf" srcId="{EF11D5E7-9819-484B-A81C-59273FCDC597}" destId="{76A597A8-995E-402F-9167-BA06C2A57152}" srcOrd="0" destOrd="0" presId="urn:microsoft.com/office/officeart/2005/8/layout/hierarchy2"/>
    <dgm:cxn modelId="{8122DAD5-A5FF-4EF9-863D-05384F70FC65}" type="presParOf" srcId="{FA847EFD-86FB-43BB-A3FC-8F82713F898D}" destId="{7F80D72F-024B-4A7A-8727-D1733F29A48E}" srcOrd="1" destOrd="0" presId="urn:microsoft.com/office/officeart/2005/8/layout/hierarchy2"/>
    <dgm:cxn modelId="{01945F81-B828-45D0-912E-45BEA742D27E}" type="presParOf" srcId="{7F80D72F-024B-4A7A-8727-D1733F29A48E}" destId="{D5475B94-1773-4A04-BFB0-A82630D2B2DB}" srcOrd="0" destOrd="0" presId="urn:microsoft.com/office/officeart/2005/8/layout/hierarchy2"/>
    <dgm:cxn modelId="{A3584D57-6E65-4247-AD5A-082E868003F5}" type="presParOf" srcId="{7F80D72F-024B-4A7A-8727-D1733F29A48E}" destId="{ACD54040-9B67-48DB-956C-134BFAF8D74B}" srcOrd="1" destOrd="0" presId="urn:microsoft.com/office/officeart/2005/8/layout/hierarchy2"/>
    <dgm:cxn modelId="{FB1016A8-8614-4A0A-8393-C8239CE64C02}" type="presParOf" srcId="{CE1013F2-3BD2-4371-A305-86A91D375791}" destId="{ECC435F8-DB31-42C9-A760-EE0DBF1F5A2D}" srcOrd="2" destOrd="0" presId="urn:microsoft.com/office/officeart/2005/8/layout/hierarchy2"/>
    <dgm:cxn modelId="{56C65A46-44C7-41A4-A20D-F296B1BC9B30}" type="presParOf" srcId="{ECC435F8-DB31-42C9-A760-EE0DBF1F5A2D}" destId="{B8F7C1F8-2C7E-46D8-8621-99ADB11CD9C0}" srcOrd="0" destOrd="0" presId="urn:microsoft.com/office/officeart/2005/8/layout/hierarchy2"/>
    <dgm:cxn modelId="{175FF119-E965-4BB2-83CD-F4BCCBC4ED3E}" type="presParOf" srcId="{CE1013F2-3BD2-4371-A305-86A91D375791}" destId="{A95BC805-0D8B-4F46-ADC0-5439CF5BCFA9}" srcOrd="3" destOrd="0" presId="urn:microsoft.com/office/officeart/2005/8/layout/hierarchy2"/>
    <dgm:cxn modelId="{1E47460F-CDD6-404D-B01B-AAE17C7283FD}" type="presParOf" srcId="{A95BC805-0D8B-4F46-ADC0-5439CF5BCFA9}" destId="{C9D9C6E6-E134-4FAA-B362-6B17E3D10A07}" srcOrd="0" destOrd="0" presId="urn:microsoft.com/office/officeart/2005/8/layout/hierarchy2"/>
    <dgm:cxn modelId="{AA621CF9-EE39-41C8-B16F-DF09D4B28619}" type="presParOf" srcId="{A95BC805-0D8B-4F46-ADC0-5439CF5BCFA9}" destId="{743A9CDA-7ADF-48EE-94B5-347DB06D5B49}" srcOrd="1" destOrd="0" presId="urn:microsoft.com/office/officeart/2005/8/layout/hierarchy2"/>
    <dgm:cxn modelId="{6F04B445-2EF2-4908-87B0-6A73700789A7}" type="presParOf" srcId="{743A9CDA-7ADF-48EE-94B5-347DB06D5B49}" destId="{EF5B4EE2-557F-44D0-B40C-0CC69E2FAB88}" srcOrd="0" destOrd="0" presId="urn:microsoft.com/office/officeart/2005/8/layout/hierarchy2"/>
    <dgm:cxn modelId="{05D5B15C-8E90-4052-9ACD-4E4B7E228B92}" type="presParOf" srcId="{EF5B4EE2-557F-44D0-B40C-0CC69E2FAB88}" destId="{2C96F85F-C689-4666-AE60-9F97F09EEBF8}" srcOrd="0" destOrd="0" presId="urn:microsoft.com/office/officeart/2005/8/layout/hierarchy2"/>
    <dgm:cxn modelId="{939A9B38-7BC4-46CE-B1B8-63825EB95C6E}" type="presParOf" srcId="{743A9CDA-7ADF-48EE-94B5-347DB06D5B49}" destId="{A75C0C59-DBAC-468E-8B2E-80F58F566C53}" srcOrd="1" destOrd="0" presId="urn:microsoft.com/office/officeart/2005/8/layout/hierarchy2"/>
    <dgm:cxn modelId="{E4A5C79B-B7CF-49C8-9169-1CA56C9EC03C}" type="presParOf" srcId="{A75C0C59-DBAC-468E-8B2E-80F58F566C53}" destId="{EEDDA04E-2054-4C0A-9ABF-F82B9C3759D2}" srcOrd="0" destOrd="0" presId="urn:microsoft.com/office/officeart/2005/8/layout/hierarchy2"/>
    <dgm:cxn modelId="{EAA0F30D-71AC-43B3-B1F0-C34EDEBEBD3B}" type="presParOf" srcId="{A75C0C59-DBAC-468E-8B2E-80F58F566C53}" destId="{C31AB23B-3DF8-47F2-AA67-850A9261D9C5}" srcOrd="1" destOrd="0" presId="urn:microsoft.com/office/officeart/2005/8/layout/hierarchy2"/>
    <dgm:cxn modelId="{BC5E7C60-D869-41E2-AF91-8C424B5C3BB5}" type="presParOf" srcId="{C31AB23B-3DF8-47F2-AA67-850A9261D9C5}" destId="{57212457-7FF1-483E-9A20-8B686BAC942F}" srcOrd="0" destOrd="0" presId="urn:microsoft.com/office/officeart/2005/8/layout/hierarchy2"/>
    <dgm:cxn modelId="{3C9A1B56-4DB6-48A4-8155-B9FE86579B46}" type="presParOf" srcId="{57212457-7FF1-483E-9A20-8B686BAC942F}" destId="{60F2C611-DD41-45E5-B7B9-A0D091CA70A6}" srcOrd="0" destOrd="0" presId="urn:microsoft.com/office/officeart/2005/8/layout/hierarchy2"/>
    <dgm:cxn modelId="{3725AD07-4221-4980-87F0-53DA8FE40C49}" type="presParOf" srcId="{C31AB23B-3DF8-47F2-AA67-850A9261D9C5}" destId="{B0AADA07-532A-4E73-AAE5-EDC332C8F81A}" srcOrd="1" destOrd="0" presId="urn:microsoft.com/office/officeart/2005/8/layout/hierarchy2"/>
    <dgm:cxn modelId="{F556C5F1-5538-41D7-98A6-3E8D3BC1D0DD}" type="presParOf" srcId="{B0AADA07-532A-4E73-AAE5-EDC332C8F81A}" destId="{A269B4B6-0134-4754-A87E-0C14B88AD8BD}" srcOrd="0" destOrd="0" presId="urn:microsoft.com/office/officeart/2005/8/layout/hierarchy2"/>
    <dgm:cxn modelId="{C3184162-BB79-4EA6-B1AC-6A2CC1999F27}" type="presParOf" srcId="{B0AADA07-532A-4E73-AAE5-EDC332C8F81A}" destId="{EC64E926-22A2-4726-949C-51E351EB52F3}" srcOrd="1" destOrd="0" presId="urn:microsoft.com/office/officeart/2005/8/layout/hierarchy2"/>
    <dgm:cxn modelId="{D0263A78-C7C4-4029-A6CD-6F29345B9564}" type="presParOf" srcId="{EC64E926-22A2-4726-949C-51E351EB52F3}" destId="{8EE2933D-F9D2-4681-8F24-AB19FB58A252}" srcOrd="0" destOrd="0" presId="urn:microsoft.com/office/officeart/2005/8/layout/hierarchy2"/>
    <dgm:cxn modelId="{341FC745-A40D-4B19-80A1-704005737837}" type="presParOf" srcId="{8EE2933D-F9D2-4681-8F24-AB19FB58A252}" destId="{CFDB1FD3-B750-481D-8250-B054BF367C31}" srcOrd="0" destOrd="0" presId="urn:microsoft.com/office/officeart/2005/8/layout/hierarchy2"/>
    <dgm:cxn modelId="{DDF49C48-ECD8-441B-A57F-6CB7BECF1A0A}" type="presParOf" srcId="{EC64E926-22A2-4726-949C-51E351EB52F3}" destId="{F443ECEB-1849-4DC0-925C-C4E702FE5C9D}" srcOrd="1" destOrd="0" presId="urn:microsoft.com/office/officeart/2005/8/layout/hierarchy2"/>
    <dgm:cxn modelId="{2EB791F2-410B-445F-A471-88FD4BDD30F2}" type="presParOf" srcId="{F443ECEB-1849-4DC0-925C-C4E702FE5C9D}" destId="{66A8D248-C1B1-4691-8EA7-330B0B6D21F3}" srcOrd="0" destOrd="0" presId="urn:microsoft.com/office/officeart/2005/8/layout/hierarchy2"/>
    <dgm:cxn modelId="{C12FA240-D28F-4D30-AA77-F92853ACD3AC}" type="presParOf" srcId="{F443ECEB-1849-4DC0-925C-C4E702FE5C9D}" destId="{A3941421-FBAA-439D-88AC-6C5E3CA81C6B}" srcOrd="1" destOrd="0" presId="urn:microsoft.com/office/officeart/2005/8/layout/hierarchy2"/>
    <dgm:cxn modelId="{52D08ACB-0C34-4975-8121-2B914D41DA9B}" type="presParOf" srcId="{743A9CDA-7ADF-48EE-94B5-347DB06D5B49}" destId="{9554F934-CBC6-4FA3-A99C-FD1BFFF4B908}" srcOrd="2" destOrd="0" presId="urn:microsoft.com/office/officeart/2005/8/layout/hierarchy2"/>
    <dgm:cxn modelId="{6E6597F4-8102-4262-9442-750B9E294ACD}" type="presParOf" srcId="{9554F934-CBC6-4FA3-A99C-FD1BFFF4B908}" destId="{9AD03E75-4743-4620-8552-92241BEB5F68}" srcOrd="0" destOrd="0" presId="urn:microsoft.com/office/officeart/2005/8/layout/hierarchy2"/>
    <dgm:cxn modelId="{F7DB7803-4710-40F8-89CE-05D1EBFC950A}" type="presParOf" srcId="{743A9CDA-7ADF-48EE-94B5-347DB06D5B49}" destId="{2C74724C-A54E-46AD-81B3-9A84EB37F78D}" srcOrd="3" destOrd="0" presId="urn:microsoft.com/office/officeart/2005/8/layout/hierarchy2"/>
    <dgm:cxn modelId="{963141A5-37F9-4C35-92F7-AFE788CEA9B2}" type="presParOf" srcId="{2C74724C-A54E-46AD-81B3-9A84EB37F78D}" destId="{689FE634-180A-43C0-938B-565267D424B5}" srcOrd="0" destOrd="0" presId="urn:microsoft.com/office/officeart/2005/8/layout/hierarchy2"/>
    <dgm:cxn modelId="{8AD52B0A-5EAF-43D2-AC1F-6FD012835BDF}" type="presParOf" srcId="{2C74724C-A54E-46AD-81B3-9A84EB37F78D}" destId="{63B3AB91-7EC6-4199-8DCD-F851592B27F1}" srcOrd="1" destOrd="0" presId="urn:microsoft.com/office/officeart/2005/8/layout/hierarchy2"/>
    <dgm:cxn modelId="{D72E0ECF-BEC5-40B4-A353-C9218E0F9C97}" type="presParOf" srcId="{63B3AB91-7EC6-4199-8DCD-F851592B27F1}" destId="{D1EBA797-DC75-487A-ADA7-6F23D0110BDB}" srcOrd="0" destOrd="0" presId="urn:microsoft.com/office/officeart/2005/8/layout/hierarchy2"/>
    <dgm:cxn modelId="{CE6D6BED-3BFA-4726-B994-63AE596185C5}" type="presParOf" srcId="{D1EBA797-DC75-487A-ADA7-6F23D0110BDB}" destId="{AEA88E7F-B418-412A-9A68-DDBFEEACC1B8}" srcOrd="0" destOrd="0" presId="urn:microsoft.com/office/officeart/2005/8/layout/hierarchy2"/>
    <dgm:cxn modelId="{54648A36-2333-4F16-931E-9AFE1A342809}" type="presParOf" srcId="{63B3AB91-7EC6-4199-8DCD-F851592B27F1}" destId="{50C231A4-4099-4799-8B55-B033DAB30CB4}" srcOrd="1" destOrd="0" presId="urn:microsoft.com/office/officeart/2005/8/layout/hierarchy2"/>
    <dgm:cxn modelId="{3819B0CC-3B79-4BA3-83A0-A0FEC00618E4}" type="presParOf" srcId="{50C231A4-4099-4799-8B55-B033DAB30CB4}" destId="{9C77D471-F535-44E8-9F44-26D3081F177A}" srcOrd="0" destOrd="0" presId="urn:microsoft.com/office/officeart/2005/8/layout/hierarchy2"/>
    <dgm:cxn modelId="{6BC183ED-6F01-47F0-8048-12EBE797EA2A}" type="presParOf" srcId="{50C231A4-4099-4799-8B55-B033DAB30CB4}" destId="{08C81027-4809-47B4-AA3A-8715400BC1B2}" srcOrd="1" destOrd="0" presId="urn:microsoft.com/office/officeart/2005/8/layout/hierarchy2"/>
    <dgm:cxn modelId="{35F54B7C-4790-46C7-9805-B43DC3FEF7E3}" type="presParOf" srcId="{08C81027-4809-47B4-AA3A-8715400BC1B2}" destId="{A017E380-7A64-41F5-A5C6-CE05DB2DF8D0}" srcOrd="0" destOrd="0" presId="urn:microsoft.com/office/officeart/2005/8/layout/hierarchy2"/>
    <dgm:cxn modelId="{B5CB6CD9-549D-49BB-8425-EE31C6018658}" type="presParOf" srcId="{A017E380-7A64-41F5-A5C6-CE05DB2DF8D0}" destId="{CCC1C35E-9386-4B57-8C7C-287898A68705}" srcOrd="0" destOrd="0" presId="urn:microsoft.com/office/officeart/2005/8/layout/hierarchy2"/>
    <dgm:cxn modelId="{54A91D28-EA32-4466-AD17-690DBFB05DB6}" type="presParOf" srcId="{08C81027-4809-47B4-AA3A-8715400BC1B2}" destId="{2E2D3A7F-223E-47DA-8873-BC6B0A066E74}" srcOrd="1" destOrd="0" presId="urn:microsoft.com/office/officeart/2005/8/layout/hierarchy2"/>
    <dgm:cxn modelId="{E37E990F-6010-4D5F-9BDA-73CF6686FAD8}" type="presParOf" srcId="{2E2D3A7F-223E-47DA-8873-BC6B0A066E74}" destId="{4AB0A9A4-A32A-4AAE-A147-2C8509C80F4E}" srcOrd="0" destOrd="0" presId="urn:microsoft.com/office/officeart/2005/8/layout/hierarchy2"/>
    <dgm:cxn modelId="{232B16C8-1AF5-406E-8718-C34F34C430CF}" type="presParOf" srcId="{2E2D3A7F-223E-47DA-8873-BC6B0A066E74}" destId="{3F5BA18E-2579-47E6-94EB-0019ABF8611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3DC7D5-C32D-40FC-8E59-C17FC1281FF3}"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fr-FR"/>
        </a:p>
      </dgm:t>
    </dgm:pt>
    <dgm:pt modelId="{5D342B0A-C5F9-4C7F-946D-C0C0200DD960}">
      <dgm:prSet phldrT="[Texte]"/>
      <dgm:spPr/>
      <dgm:t>
        <a:bodyPr/>
        <a:lstStyle/>
        <a:p>
          <a:r>
            <a:rPr lang="fr-FR" dirty="0"/>
            <a:t>Variables</a:t>
          </a:r>
          <a:br>
            <a:rPr lang="fr-FR" dirty="0"/>
          </a:br>
          <a:r>
            <a:rPr lang="fr-FR" dirty="0"/>
            <a:t>Quantitative (moyenne) +</a:t>
          </a:r>
          <a:br>
            <a:rPr lang="fr-FR" dirty="0"/>
          </a:br>
          <a:r>
            <a:rPr lang="fr-FR" dirty="0"/>
            <a:t>Qualitative (groupe)</a:t>
          </a:r>
        </a:p>
      </dgm:t>
    </dgm:pt>
    <dgm:pt modelId="{4EB5F455-91CE-4CAC-B0A5-F92A79189167}" type="parTrans" cxnId="{4C0AD6E9-26E7-45E3-AD5B-2E854C73DFA0}">
      <dgm:prSet/>
      <dgm:spPr/>
      <dgm:t>
        <a:bodyPr/>
        <a:lstStyle/>
        <a:p>
          <a:endParaRPr lang="fr-FR"/>
        </a:p>
      </dgm:t>
    </dgm:pt>
    <dgm:pt modelId="{981F458A-CE1B-4E01-B2DD-F9079C1B1B45}" type="sibTrans" cxnId="{4C0AD6E9-26E7-45E3-AD5B-2E854C73DFA0}">
      <dgm:prSet/>
      <dgm:spPr/>
      <dgm:t>
        <a:bodyPr/>
        <a:lstStyle/>
        <a:p>
          <a:endParaRPr lang="fr-FR"/>
        </a:p>
      </dgm:t>
    </dgm:pt>
    <dgm:pt modelId="{B6AF2DC4-3EA5-40A2-88D9-10DE5AE78E20}">
      <dgm:prSet phldrT="[Texte]"/>
      <dgm:spPr/>
      <dgm:t>
        <a:bodyPr/>
        <a:lstStyle/>
        <a:p>
          <a:r>
            <a:rPr lang="fr-FR" dirty="0"/>
            <a:t>Comparaison de 2 groupes</a:t>
          </a:r>
        </a:p>
      </dgm:t>
    </dgm:pt>
    <dgm:pt modelId="{5EFCD6DC-4AEB-47AA-9950-0BBB8FB40F50}" type="parTrans" cxnId="{EA1B1D07-805C-40DF-90F3-B5828E6FF2CE}">
      <dgm:prSet/>
      <dgm:spPr/>
      <dgm:t>
        <a:bodyPr/>
        <a:lstStyle/>
        <a:p>
          <a:endParaRPr lang="fr-FR"/>
        </a:p>
      </dgm:t>
    </dgm:pt>
    <dgm:pt modelId="{4814D696-DC77-46A0-A76E-8B135C820658}" type="sibTrans" cxnId="{EA1B1D07-805C-40DF-90F3-B5828E6FF2CE}">
      <dgm:prSet/>
      <dgm:spPr/>
      <dgm:t>
        <a:bodyPr/>
        <a:lstStyle/>
        <a:p>
          <a:endParaRPr lang="fr-FR"/>
        </a:p>
      </dgm:t>
    </dgm:pt>
    <dgm:pt modelId="{82E72471-4931-4FC4-AA25-35D9236E77A1}">
      <dgm:prSet phldrT="[Texte]"/>
      <dgm:spPr/>
      <dgm:t>
        <a:bodyPr/>
        <a:lstStyle/>
        <a:p>
          <a:r>
            <a:rPr lang="fr-FR" dirty="0"/>
            <a:t>Distribution Normale</a:t>
          </a:r>
        </a:p>
      </dgm:t>
    </dgm:pt>
    <dgm:pt modelId="{6134CD26-8308-4068-8B47-043E7202D3AF}" type="parTrans" cxnId="{717863F2-4AEB-46F0-9E6E-6690B34CF4B3}">
      <dgm:prSet/>
      <dgm:spPr/>
      <dgm:t>
        <a:bodyPr/>
        <a:lstStyle/>
        <a:p>
          <a:endParaRPr lang="fr-FR"/>
        </a:p>
      </dgm:t>
    </dgm:pt>
    <dgm:pt modelId="{0ED9165D-85A2-4AA5-8D5D-EA69AC783DD6}" type="sibTrans" cxnId="{717863F2-4AEB-46F0-9E6E-6690B34CF4B3}">
      <dgm:prSet/>
      <dgm:spPr/>
      <dgm:t>
        <a:bodyPr/>
        <a:lstStyle/>
        <a:p>
          <a:endParaRPr lang="fr-FR"/>
        </a:p>
      </dgm:t>
    </dgm:pt>
    <dgm:pt modelId="{E4DF9C04-3C8E-40A2-8EE2-330A9084939E}">
      <dgm:prSet phldrT="[Texte]"/>
      <dgm:spPr/>
      <dgm:t>
        <a:bodyPr/>
        <a:lstStyle/>
        <a:p>
          <a:r>
            <a:rPr lang="fr-FR" dirty="0"/>
            <a:t>Distribution Non Normale</a:t>
          </a:r>
        </a:p>
      </dgm:t>
    </dgm:pt>
    <dgm:pt modelId="{CE9569B9-0EEA-4708-A040-E15621F8B573}" type="parTrans" cxnId="{F93D2DBA-EA2B-408D-896C-75CC4ECECFD1}">
      <dgm:prSet/>
      <dgm:spPr/>
      <dgm:t>
        <a:bodyPr/>
        <a:lstStyle/>
        <a:p>
          <a:endParaRPr lang="fr-FR"/>
        </a:p>
      </dgm:t>
    </dgm:pt>
    <dgm:pt modelId="{5CB4F043-3B5A-4B96-8036-2D4E8572E266}" type="sibTrans" cxnId="{F93D2DBA-EA2B-408D-896C-75CC4ECECFD1}">
      <dgm:prSet/>
      <dgm:spPr/>
      <dgm:t>
        <a:bodyPr/>
        <a:lstStyle/>
        <a:p>
          <a:endParaRPr lang="fr-FR"/>
        </a:p>
      </dgm:t>
    </dgm:pt>
    <dgm:pt modelId="{54278972-50A0-46F0-AF20-9FC97990F141}">
      <dgm:prSet phldrT="[Texte]"/>
      <dgm:spPr/>
      <dgm:t>
        <a:bodyPr/>
        <a:lstStyle/>
        <a:p>
          <a:r>
            <a:rPr lang="fr-FR" dirty="0"/>
            <a:t>Comparaison de 3 groupes ou plus</a:t>
          </a:r>
        </a:p>
      </dgm:t>
    </dgm:pt>
    <dgm:pt modelId="{EDBA3432-7928-47C9-AFA3-B7412FF48B23}" type="parTrans" cxnId="{D2590009-726F-418E-AE37-012BE114D8E3}">
      <dgm:prSet/>
      <dgm:spPr/>
      <dgm:t>
        <a:bodyPr/>
        <a:lstStyle/>
        <a:p>
          <a:endParaRPr lang="fr-FR"/>
        </a:p>
      </dgm:t>
    </dgm:pt>
    <dgm:pt modelId="{DEB90C0D-8C5A-4F30-AD95-43A21AD02D18}" type="sibTrans" cxnId="{D2590009-726F-418E-AE37-012BE114D8E3}">
      <dgm:prSet/>
      <dgm:spPr/>
      <dgm:t>
        <a:bodyPr/>
        <a:lstStyle/>
        <a:p>
          <a:endParaRPr lang="fr-FR"/>
        </a:p>
      </dgm:t>
    </dgm:pt>
    <dgm:pt modelId="{C98DB730-6904-465B-8BAE-9C17EC378792}">
      <dgm:prSet phldrT="[Texte]"/>
      <dgm:spPr/>
      <dgm:t>
        <a:bodyPr/>
        <a:lstStyle/>
        <a:p>
          <a:r>
            <a:rPr lang="fr-FR" dirty="0"/>
            <a:t>Distribution Normale</a:t>
          </a:r>
        </a:p>
      </dgm:t>
    </dgm:pt>
    <dgm:pt modelId="{F253D752-7DE4-4DC7-AEBB-D49CAA87EC5D}" type="parTrans" cxnId="{A69FA108-0594-453C-98E5-EA9794118674}">
      <dgm:prSet/>
      <dgm:spPr/>
      <dgm:t>
        <a:bodyPr/>
        <a:lstStyle/>
        <a:p>
          <a:endParaRPr lang="fr-FR"/>
        </a:p>
      </dgm:t>
    </dgm:pt>
    <dgm:pt modelId="{59D625BA-9E43-4414-A3A3-24099C78E1AB}" type="sibTrans" cxnId="{A69FA108-0594-453C-98E5-EA9794118674}">
      <dgm:prSet/>
      <dgm:spPr/>
      <dgm:t>
        <a:bodyPr/>
        <a:lstStyle/>
        <a:p>
          <a:endParaRPr lang="fr-FR"/>
        </a:p>
      </dgm:t>
    </dgm:pt>
    <dgm:pt modelId="{AB00827F-808B-47DC-A63B-0A7900017B51}">
      <dgm:prSet phldrT="[Texte]"/>
      <dgm:spPr/>
      <dgm:t>
        <a:bodyPr/>
        <a:lstStyle/>
        <a:p>
          <a:r>
            <a:rPr lang="fr-FR" dirty="0"/>
            <a:t>Test Non Paramétrique</a:t>
          </a:r>
        </a:p>
      </dgm:t>
    </dgm:pt>
    <dgm:pt modelId="{3E55101B-1079-4F60-98D6-A97D4C2A60DF}" type="parTrans" cxnId="{EFE668AB-7CC1-4E6E-8288-A957ED1BEB04}">
      <dgm:prSet/>
      <dgm:spPr/>
      <dgm:t>
        <a:bodyPr/>
        <a:lstStyle/>
        <a:p>
          <a:endParaRPr lang="fr-FR"/>
        </a:p>
      </dgm:t>
    </dgm:pt>
    <dgm:pt modelId="{27608CC0-F733-432F-895C-FE496814ECBA}" type="sibTrans" cxnId="{EFE668AB-7CC1-4E6E-8288-A957ED1BEB04}">
      <dgm:prSet/>
      <dgm:spPr/>
      <dgm:t>
        <a:bodyPr/>
        <a:lstStyle/>
        <a:p>
          <a:endParaRPr lang="fr-FR"/>
        </a:p>
      </dgm:t>
    </dgm:pt>
    <dgm:pt modelId="{275E25DB-2C49-4CB6-82FB-0BA74007EA1C}">
      <dgm:prSet phldrT="[Texte]"/>
      <dgm:spPr/>
      <dgm:t>
        <a:bodyPr/>
        <a:lstStyle/>
        <a:p>
          <a:r>
            <a:rPr lang="fr-FR" dirty="0"/>
            <a:t>Test Paramétrique</a:t>
          </a:r>
        </a:p>
      </dgm:t>
    </dgm:pt>
    <dgm:pt modelId="{C71839EE-CAB5-47EE-B201-02E38B241869}" type="parTrans" cxnId="{0D156F02-D733-4F21-A94B-8807ACE5518E}">
      <dgm:prSet/>
      <dgm:spPr/>
      <dgm:t>
        <a:bodyPr/>
        <a:lstStyle/>
        <a:p>
          <a:endParaRPr lang="fr-FR"/>
        </a:p>
      </dgm:t>
    </dgm:pt>
    <dgm:pt modelId="{42C60B05-4076-4116-B7BD-D524571FD46D}" type="sibTrans" cxnId="{0D156F02-D733-4F21-A94B-8807ACE5518E}">
      <dgm:prSet/>
      <dgm:spPr/>
      <dgm:t>
        <a:bodyPr/>
        <a:lstStyle/>
        <a:p>
          <a:endParaRPr lang="fr-FR"/>
        </a:p>
      </dgm:t>
    </dgm:pt>
    <dgm:pt modelId="{ADB0C24D-CE7E-4DD4-96D1-154A9FFFA058}">
      <dgm:prSet phldrT="[Texte]"/>
      <dgm:spPr/>
      <dgm:t>
        <a:bodyPr/>
        <a:lstStyle/>
        <a:p>
          <a:r>
            <a:rPr lang="fr-FR" dirty="0"/>
            <a:t>T Test </a:t>
          </a:r>
          <a:r>
            <a:rPr lang="fr-FR" dirty="0" err="1"/>
            <a:t>Student</a:t>
          </a:r>
          <a:endParaRPr lang="fr-FR" dirty="0"/>
        </a:p>
      </dgm:t>
    </dgm:pt>
    <dgm:pt modelId="{4C95EE61-77D1-468C-A605-C8A4BFD9CD9B}" type="parTrans" cxnId="{416ECE00-5A16-4BEA-8871-FB5C6CC3CF10}">
      <dgm:prSet/>
      <dgm:spPr/>
      <dgm:t>
        <a:bodyPr/>
        <a:lstStyle/>
        <a:p>
          <a:endParaRPr lang="fr-FR"/>
        </a:p>
      </dgm:t>
    </dgm:pt>
    <dgm:pt modelId="{44268E45-858E-4B9A-BA81-807F706EF368}" type="sibTrans" cxnId="{416ECE00-5A16-4BEA-8871-FB5C6CC3CF10}">
      <dgm:prSet/>
      <dgm:spPr/>
      <dgm:t>
        <a:bodyPr/>
        <a:lstStyle/>
        <a:p>
          <a:endParaRPr lang="fr-FR"/>
        </a:p>
      </dgm:t>
    </dgm:pt>
    <dgm:pt modelId="{2058DD54-786A-4F22-BC9B-1FED6C49CCE4}">
      <dgm:prSet phldrT="[Texte]"/>
      <dgm:spPr/>
      <dgm:t>
        <a:bodyPr/>
        <a:lstStyle/>
        <a:p>
          <a:r>
            <a:rPr lang="fr-FR" dirty="0"/>
            <a:t>Test de Wilcoxon Mann-Whitney</a:t>
          </a:r>
        </a:p>
      </dgm:t>
    </dgm:pt>
    <dgm:pt modelId="{A48BC4CF-2E5A-4871-B0AE-E01999BE0353}" type="parTrans" cxnId="{006985A8-4E8A-4FFF-AF7C-83FBFFFAFB7D}">
      <dgm:prSet/>
      <dgm:spPr/>
      <dgm:t>
        <a:bodyPr/>
        <a:lstStyle/>
        <a:p>
          <a:endParaRPr lang="fr-FR"/>
        </a:p>
      </dgm:t>
    </dgm:pt>
    <dgm:pt modelId="{5417659E-DFC4-45CD-A789-D4C5E6F053CA}" type="sibTrans" cxnId="{006985A8-4E8A-4FFF-AF7C-83FBFFFAFB7D}">
      <dgm:prSet/>
      <dgm:spPr/>
      <dgm:t>
        <a:bodyPr/>
        <a:lstStyle/>
        <a:p>
          <a:endParaRPr lang="fr-FR"/>
        </a:p>
      </dgm:t>
    </dgm:pt>
    <dgm:pt modelId="{2CC4CADD-09D0-46DD-9134-CFB7D83CED32}">
      <dgm:prSet phldrT="[Texte]"/>
      <dgm:spPr/>
      <dgm:t>
        <a:bodyPr/>
        <a:lstStyle/>
        <a:p>
          <a:r>
            <a:rPr lang="fr-FR" dirty="0"/>
            <a:t>Test Paramétrique</a:t>
          </a:r>
        </a:p>
      </dgm:t>
    </dgm:pt>
    <dgm:pt modelId="{54861F32-3C3F-40BA-8A2C-3F9567DB583A}" type="parTrans" cxnId="{B6434447-9649-4655-B88E-465FE0C94549}">
      <dgm:prSet/>
      <dgm:spPr/>
      <dgm:t>
        <a:bodyPr/>
        <a:lstStyle/>
        <a:p>
          <a:endParaRPr lang="fr-FR"/>
        </a:p>
      </dgm:t>
    </dgm:pt>
    <dgm:pt modelId="{C0C6AE7B-77DD-4D89-898A-217697541CF3}" type="sibTrans" cxnId="{B6434447-9649-4655-B88E-465FE0C94549}">
      <dgm:prSet/>
      <dgm:spPr/>
      <dgm:t>
        <a:bodyPr/>
        <a:lstStyle/>
        <a:p>
          <a:endParaRPr lang="fr-FR"/>
        </a:p>
      </dgm:t>
    </dgm:pt>
    <dgm:pt modelId="{9AD7AECD-7977-4DB9-A03E-FF45A9084FAF}">
      <dgm:prSet phldrT="[Texte]"/>
      <dgm:spPr/>
      <dgm:t>
        <a:bodyPr/>
        <a:lstStyle/>
        <a:p>
          <a:r>
            <a:rPr lang="fr-FR" dirty="0"/>
            <a:t>Test ANOVA</a:t>
          </a:r>
        </a:p>
      </dgm:t>
    </dgm:pt>
    <dgm:pt modelId="{E538470C-3DD6-4C4E-B0D6-D7079DBE2D5C}" type="parTrans" cxnId="{6B227731-F855-47BB-A155-5C8237DC9A62}">
      <dgm:prSet/>
      <dgm:spPr/>
      <dgm:t>
        <a:bodyPr/>
        <a:lstStyle/>
        <a:p>
          <a:endParaRPr lang="fr-FR"/>
        </a:p>
      </dgm:t>
    </dgm:pt>
    <dgm:pt modelId="{A1D07FF2-6CAE-4C7A-BEDE-2AC921A00359}" type="sibTrans" cxnId="{6B227731-F855-47BB-A155-5C8237DC9A62}">
      <dgm:prSet/>
      <dgm:spPr/>
      <dgm:t>
        <a:bodyPr/>
        <a:lstStyle/>
        <a:p>
          <a:endParaRPr lang="fr-FR"/>
        </a:p>
      </dgm:t>
    </dgm:pt>
    <dgm:pt modelId="{34DEE36D-F360-46D6-8F42-5CE24338C123}">
      <dgm:prSet phldrT="[Texte]"/>
      <dgm:spPr/>
      <dgm:t>
        <a:bodyPr/>
        <a:lstStyle/>
        <a:p>
          <a:r>
            <a:rPr lang="fr-FR" dirty="0"/>
            <a:t>Distribution Non Normale</a:t>
          </a:r>
        </a:p>
      </dgm:t>
    </dgm:pt>
    <dgm:pt modelId="{3638811B-A793-4B28-A67B-BCEA502C1478}" type="parTrans" cxnId="{44654CD2-097F-4BFC-9693-6728E34E5B68}">
      <dgm:prSet/>
      <dgm:spPr/>
      <dgm:t>
        <a:bodyPr/>
        <a:lstStyle/>
        <a:p>
          <a:endParaRPr lang="fr-FR"/>
        </a:p>
      </dgm:t>
    </dgm:pt>
    <dgm:pt modelId="{128976A4-AFFD-4071-B11E-7062631391EE}" type="sibTrans" cxnId="{44654CD2-097F-4BFC-9693-6728E34E5B68}">
      <dgm:prSet/>
      <dgm:spPr/>
      <dgm:t>
        <a:bodyPr/>
        <a:lstStyle/>
        <a:p>
          <a:endParaRPr lang="fr-FR"/>
        </a:p>
      </dgm:t>
    </dgm:pt>
    <dgm:pt modelId="{2AAD0CCA-14A3-485D-A80E-EE9808D3F284}">
      <dgm:prSet phldrT="[Texte]"/>
      <dgm:spPr/>
      <dgm:t>
        <a:bodyPr/>
        <a:lstStyle/>
        <a:p>
          <a:r>
            <a:rPr lang="fr-FR" dirty="0"/>
            <a:t>Test Non Paramétrique</a:t>
          </a:r>
        </a:p>
      </dgm:t>
    </dgm:pt>
    <dgm:pt modelId="{75DF3859-E15F-44CB-AA35-F53DF0CCDE12}" type="parTrans" cxnId="{8F7CA98C-5A84-4DE1-BA4B-FB4351B2B68E}">
      <dgm:prSet/>
      <dgm:spPr/>
      <dgm:t>
        <a:bodyPr/>
        <a:lstStyle/>
        <a:p>
          <a:endParaRPr lang="fr-FR"/>
        </a:p>
      </dgm:t>
    </dgm:pt>
    <dgm:pt modelId="{66E586F9-0044-4C97-A5F9-0D4085CB16A8}" type="sibTrans" cxnId="{8F7CA98C-5A84-4DE1-BA4B-FB4351B2B68E}">
      <dgm:prSet/>
      <dgm:spPr/>
      <dgm:t>
        <a:bodyPr/>
        <a:lstStyle/>
        <a:p>
          <a:endParaRPr lang="fr-FR"/>
        </a:p>
      </dgm:t>
    </dgm:pt>
    <dgm:pt modelId="{5C25BD4D-8144-4215-BDC6-CD313F7D8EC9}">
      <dgm:prSet phldrT="[Texte]"/>
      <dgm:spPr/>
      <dgm:t>
        <a:bodyPr/>
        <a:lstStyle/>
        <a:p>
          <a:r>
            <a:rPr lang="fr-FR" dirty="0"/>
            <a:t>Test </a:t>
          </a:r>
          <a:br>
            <a:rPr lang="fr-FR" dirty="0"/>
          </a:br>
          <a:r>
            <a:rPr lang="fr-FR" dirty="0" err="1"/>
            <a:t>Kruskall</a:t>
          </a:r>
          <a:r>
            <a:rPr lang="fr-FR" dirty="0"/>
            <a:t> Wallis</a:t>
          </a:r>
        </a:p>
      </dgm:t>
    </dgm:pt>
    <dgm:pt modelId="{78C9D937-3C8F-437B-94BE-EF05DD82E280}" type="parTrans" cxnId="{F478ED10-76E1-4FEF-903A-CB40BE37C226}">
      <dgm:prSet/>
      <dgm:spPr/>
      <dgm:t>
        <a:bodyPr/>
        <a:lstStyle/>
        <a:p>
          <a:endParaRPr lang="fr-FR"/>
        </a:p>
      </dgm:t>
    </dgm:pt>
    <dgm:pt modelId="{70581D88-0A7C-4CB0-BA1E-8984302B795F}" type="sibTrans" cxnId="{F478ED10-76E1-4FEF-903A-CB40BE37C226}">
      <dgm:prSet/>
      <dgm:spPr/>
      <dgm:t>
        <a:bodyPr/>
        <a:lstStyle/>
        <a:p>
          <a:endParaRPr lang="fr-FR"/>
        </a:p>
      </dgm:t>
    </dgm:pt>
    <dgm:pt modelId="{4B1EF678-CE63-4CBB-8A7A-6C975841C52E}" type="pres">
      <dgm:prSet presAssocID="{AF3DC7D5-C32D-40FC-8E59-C17FC1281FF3}" presName="diagram" presStyleCnt="0">
        <dgm:presLayoutVars>
          <dgm:chPref val="1"/>
          <dgm:dir/>
          <dgm:animOne val="branch"/>
          <dgm:animLvl val="lvl"/>
          <dgm:resizeHandles val="exact"/>
        </dgm:presLayoutVars>
      </dgm:prSet>
      <dgm:spPr/>
    </dgm:pt>
    <dgm:pt modelId="{FC34AB3B-E876-471E-8BED-DB1EAE4D2D61}" type="pres">
      <dgm:prSet presAssocID="{5D342B0A-C5F9-4C7F-946D-C0C0200DD960}" presName="root1" presStyleCnt="0"/>
      <dgm:spPr/>
    </dgm:pt>
    <dgm:pt modelId="{F803B33A-B324-442E-88BC-DA2E5C35BB43}" type="pres">
      <dgm:prSet presAssocID="{5D342B0A-C5F9-4C7F-946D-C0C0200DD960}" presName="LevelOneTextNode" presStyleLbl="node0" presStyleIdx="0" presStyleCnt="1" custScaleX="174071">
        <dgm:presLayoutVars>
          <dgm:chPref val="3"/>
        </dgm:presLayoutVars>
      </dgm:prSet>
      <dgm:spPr/>
    </dgm:pt>
    <dgm:pt modelId="{CE1013F2-3BD2-4371-A305-86A91D375791}" type="pres">
      <dgm:prSet presAssocID="{5D342B0A-C5F9-4C7F-946D-C0C0200DD960}" presName="level2hierChild" presStyleCnt="0"/>
      <dgm:spPr/>
    </dgm:pt>
    <dgm:pt modelId="{5030BB8F-95DF-4C3F-92C9-BF431B97C5A0}" type="pres">
      <dgm:prSet presAssocID="{5EFCD6DC-4AEB-47AA-9950-0BBB8FB40F50}" presName="conn2-1" presStyleLbl="parChTrans1D2" presStyleIdx="0" presStyleCnt="2"/>
      <dgm:spPr/>
    </dgm:pt>
    <dgm:pt modelId="{D24637A3-AE58-42AD-A22B-E3E16EB9CB7B}" type="pres">
      <dgm:prSet presAssocID="{5EFCD6DC-4AEB-47AA-9950-0BBB8FB40F50}" presName="connTx" presStyleLbl="parChTrans1D2" presStyleIdx="0" presStyleCnt="2"/>
      <dgm:spPr/>
    </dgm:pt>
    <dgm:pt modelId="{B578EA95-605C-436F-AB65-6F0E39B84E77}" type="pres">
      <dgm:prSet presAssocID="{B6AF2DC4-3EA5-40A2-88D9-10DE5AE78E20}" presName="root2" presStyleCnt="0"/>
      <dgm:spPr/>
    </dgm:pt>
    <dgm:pt modelId="{AFF0FE84-A61B-48BE-A124-591FE24AAA29}" type="pres">
      <dgm:prSet presAssocID="{B6AF2DC4-3EA5-40A2-88D9-10DE5AE78E20}" presName="LevelTwoTextNode" presStyleLbl="node2" presStyleIdx="0" presStyleCnt="2">
        <dgm:presLayoutVars>
          <dgm:chPref val="3"/>
        </dgm:presLayoutVars>
      </dgm:prSet>
      <dgm:spPr/>
    </dgm:pt>
    <dgm:pt modelId="{6580F993-25A2-447B-BB25-8B6995E4BB14}" type="pres">
      <dgm:prSet presAssocID="{B6AF2DC4-3EA5-40A2-88D9-10DE5AE78E20}" presName="level3hierChild" presStyleCnt="0"/>
      <dgm:spPr/>
    </dgm:pt>
    <dgm:pt modelId="{AC642348-6BE7-48C6-AC60-A99783FF4076}" type="pres">
      <dgm:prSet presAssocID="{6134CD26-8308-4068-8B47-043E7202D3AF}" presName="conn2-1" presStyleLbl="parChTrans1D3" presStyleIdx="0" presStyleCnt="4"/>
      <dgm:spPr/>
    </dgm:pt>
    <dgm:pt modelId="{7330BD55-69D6-46B2-8653-72942D99C2DE}" type="pres">
      <dgm:prSet presAssocID="{6134CD26-8308-4068-8B47-043E7202D3AF}" presName="connTx" presStyleLbl="parChTrans1D3" presStyleIdx="0" presStyleCnt="4"/>
      <dgm:spPr/>
    </dgm:pt>
    <dgm:pt modelId="{2433F241-16BB-46AB-8135-5F73F70B80FB}" type="pres">
      <dgm:prSet presAssocID="{82E72471-4931-4FC4-AA25-35D9236E77A1}" presName="root2" presStyleCnt="0"/>
      <dgm:spPr/>
    </dgm:pt>
    <dgm:pt modelId="{185F6972-C177-41F2-B20A-9CA1224712C0}" type="pres">
      <dgm:prSet presAssocID="{82E72471-4931-4FC4-AA25-35D9236E77A1}" presName="LevelTwoTextNode" presStyleLbl="node3" presStyleIdx="0" presStyleCnt="4">
        <dgm:presLayoutVars>
          <dgm:chPref val="3"/>
        </dgm:presLayoutVars>
      </dgm:prSet>
      <dgm:spPr/>
    </dgm:pt>
    <dgm:pt modelId="{11125735-6E97-4A2E-A930-20C4E9C4F9F0}" type="pres">
      <dgm:prSet presAssocID="{82E72471-4931-4FC4-AA25-35D9236E77A1}" presName="level3hierChild" presStyleCnt="0"/>
      <dgm:spPr/>
    </dgm:pt>
    <dgm:pt modelId="{C5A07CA4-1447-4353-AFCF-6545291E6FCF}" type="pres">
      <dgm:prSet presAssocID="{C71839EE-CAB5-47EE-B201-02E38B241869}" presName="conn2-1" presStyleLbl="parChTrans1D4" presStyleIdx="0" presStyleCnt="8"/>
      <dgm:spPr/>
    </dgm:pt>
    <dgm:pt modelId="{43D86A99-AAB6-4489-BBA3-2B4AD144EC6F}" type="pres">
      <dgm:prSet presAssocID="{C71839EE-CAB5-47EE-B201-02E38B241869}" presName="connTx" presStyleLbl="parChTrans1D4" presStyleIdx="0" presStyleCnt="8"/>
      <dgm:spPr/>
    </dgm:pt>
    <dgm:pt modelId="{C71EE06E-B6D9-4D43-89E1-C302CBDE28F3}" type="pres">
      <dgm:prSet presAssocID="{275E25DB-2C49-4CB6-82FB-0BA74007EA1C}" presName="root2" presStyleCnt="0"/>
      <dgm:spPr/>
    </dgm:pt>
    <dgm:pt modelId="{55E6DBE9-C89F-47A8-99BB-7C1879B92472}" type="pres">
      <dgm:prSet presAssocID="{275E25DB-2C49-4CB6-82FB-0BA74007EA1C}" presName="LevelTwoTextNode" presStyleLbl="node4" presStyleIdx="0" presStyleCnt="8">
        <dgm:presLayoutVars>
          <dgm:chPref val="3"/>
        </dgm:presLayoutVars>
      </dgm:prSet>
      <dgm:spPr/>
    </dgm:pt>
    <dgm:pt modelId="{24212BE5-20CA-4127-97EF-6C993B4F27F0}" type="pres">
      <dgm:prSet presAssocID="{275E25DB-2C49-4CB6-82FB-0BA74007EA1C}" presName="level3hierChild" presStyleCnt="0"/>
      <dgm:spPr/>
    </dgm:pt>
    <dgm:pt modelId="{41A27876-363B-4605-9080-98F402467B95}" type="pres">
      <dgm:prSet presAssocID="{4C95EE61-77D1-468C-A605-C8A4BFD9CD9B}" presName="conn2-1" presStyleLbl="parChTrans1D4" presStyleIdx="1" presStyleCnt="8"/>
      <dgm:spPr/>
    </dgm:pt>
    <dgm:pt modelId="{322FEA49-E8F9-45A4-B55B-260B27347A30}" type="pres">
      <dgm:prSet presAssocID="{4C95EE61-77D1-468C-A605-C8A4BFD9CD9B}" presName="connTx" presStyleLbl="parChTrans1D4" presStyleIdx="1" presStyleCnt="8"/>
      <dgm:spPr/>
    </dgm:pt>
    <dgm:pt modelId="{D69B1562-1482-4C07-97CE-B5DF88B62C7C}" type="pres">
      <dgm:prSet presAssocID="{ADB0C24D-CE7E-4DD4-96D1-154A9FFFA058}" presName="root2" presStyleCnt="0"/>
      <dgm:spPr/>
    </dgm:pt>
    <dgm:pt modelId="{B6FAE5F0-BD67-4FF9-8BDC-E5B30E82C060}" type="pres">
      <dgm:prSet presAssocID="{ADB0C24D-CE7E-4DD4-96D1-154A9FFFA058}" presName="LevelTwoTextNode" presStyleLbl="node4" presStyleIdx="1" presStyleCnt="8">
        <dgm:presLayoutVars>
          <dgm:chPref val="3"/>
        </dgm:presLayoutVars>
      </dgm:prSet>
      <dgm:spPr/>
    </dgm:pt>
    <dgm:pt modelId="{BE94867F-8C6E-42B1-92E6-B1026FCACF93}" type="pres">
      <dgm:prSet presAssocID="{ADB0C24D-CE7E-4DD4-96D1-154A9FFFA058}" presName="level3hierChild" presStyleCnt="0"/>
      <dgm:spPr/>
    </dgm:pt>
    <dgm:pt modelId="{9F233453-1DF2-44F3-8F47-2FFDA2C2CC7E}" type="pres">
      <dgm:prSet presAssocID="{CE9569B9-0EEA-4708-A040-E15621F8B573}" presName="conn2-1" presStyleLbl="parChTrans1D3" presStyleIdx="1" presStyleCnt="4"/>
      <dgm:spPr/>
    </dgm:pt>
    <dgm:pt modelId="{26F14B4F-3995-49D0-B82C-29792A14413B}" type="pres">
      <dgm:prSet presAssocID="{CE9569B9-0EEA-4708-A040-E15621F8B573}" presName="connTx" presStyleLbl="parChTrans1D3" presStyleIdx="1" presStyleCnt="4"/>
      <dgm:spPr/>
    </dgm:pt>
    <dgm:pt modelId="{9C80FE62-152A-41D3-8DEE-5302BE4B30A2}" type="pres">
      <dgm:prSet presAssocID="{E4DF9C04-3C8E-40A2-8EE2-330A9084939E}" presName="root2" presStyleCnt="0"/>
      <dgm:spPr/>
    </dgm:pt>
    <dgm:pt modelId="{C352D683-DB78-49E7-84B1-57185238FE4A}" type="pres">
      <dgm:prSet presAssocID="{E4DF9C04-3C8E-40A2-8EE2-330A9084939E}" presName="LevelTwoTextNode" presStyleLbl="node3" presStyleIdx="1" presStyleCnt="4">
        <dgm:presLayoutVars>
          <dgm:chPref val="3"/>
        </dgm:presLayoutVars>
      </dgm:prSet>
      <dgm:spPr/>
    </dgm:pt>
    <dgm:pt modelId="{F07DC4BB-301C-4DEC-8601-BBA7ADD1A1C3}" type="pres">
      <dgm:prSet presAssocID="{E4DF9C04-3C8E-40A2-8EE2-330A9084939E}" presName="level3hierChild" presStyleCnt="0"/>
      <dgm:spPr/>
    </dgm:pt>
    <dgm:pt modelId="{84994A0A-C9F3-47D9-BBA6-AF34123ABEEA}" type="pres">
      <dgm:prSet presAssocID="{3E55101B-1079-4F60-98D6-A97D4C2A60DF}" presName="conn2-1" presStyleLbl="parChTrans1D4" presStyleIdx="2" presStyleCnt="8"/>
      <dgm:spPr/>
    </dgm:pt>
    <dgm:pt modelId="{9F0BAD77-A139-4ECB-9215-630210A26CA1}" type="pres">
      <dgm:prSet presAssocID="{3E55101B-1079-4F60-98D6-A97D4C2A60DF}" presName="connTx" presStyleLbl="parChTrans1D4" presStyleIdx="2" presStyleCnt="8"/>
      <dgm:spPr/>
    </dgm:pt>
    <dgm:pt modelId="{37832293-191B-42CC-8539-523764FAC2FE}" type="pres">
      <dgm:prSet presAssocID="{AB00827F-808B-47DC-A63B-0A7900017B51}" presName="root2" presStyleCnt="0"/>
      <dgm:spPr/>
    </dgm:pt>
    <dgm:pt modelId="{11CB56BA-F607-4A04-805A-33E971924733}" type="pres">
      <dgm:prSet presAssocID="{AB00827F-808B-47DC-A63B-0A7900017B51}" presName="LevelTwoTextNode" presStyleLbl="node4" presStyleIdx="2" presStyleCnt="8">
        <dgm:presLayoutVars>
          <dgm:chPref val="3"/>
        </dgm:presLayoutVars>
      </dgm:prSet>
      <dgm:spPr/>
    </dgm:pt>
    <dgm:pt modelId="{FA847EFD-86FB-43BB-A3FC-8F82713F898D}" type="pres">
      <dgm:prSet presAssocID="{AB00827F-808B-47DC-A63B-0A7900017B51}" presName="level3hierChild" presStyleCnt="0"/>
      <dgm:spPr/>
    </dgm:pt>
    <dgm:pt modelId="{EF11D5E7-9819-484B-A81C-59273FCDC597}" type="pres">
      <dgm:prSet presAssocID="{A48BC4CF-2E5A-4871-B0AE-E01999BE0353}" presName="conn2-1" presStyleLbl="parChTrans1D4" presStyleIdx="3" presStyleCnt="8"/>
      <dgm:spPr/>
    </dgm:pt>
    <dgm:pt modelId="{76A597A8-995E-402F-9167-BA06C2A57152}" type="pres">
      <dgm:prSet presAssocID="{A48BC4CF-2E5A-4871-B0AE-E01999BE0353}" presName="connTx" presStyleLbl="parChTrans1D4" presStyleIdx="3" presStyleCnt="8"/>
      <dgm:spPr/>
    </dgm:pt>
    <dgm:pt modelId="{7F80D72F-024B-4A7A-8727-D1733F29A48E}" type="pres">
      <dgm:prSet presAssocID="{2058DD54-786A-4F22-BC9B-1FED6C49CCE4}" presName="root2" presStyleCnt="0"/>
      <dgm:spPr/>
    </dgm:pt>
    <dgm:pt modelId="{D5475B94-1773-4A04-BFB0-A82630D2B2DB}" type="pres">
      <dgm:prSet presAssocID="{2058DD54-786A-4F22-BC9B-1FED6C49CCE4}" presName="LevelTwoTextNode" presStyleLbl="node4" presStyleIdx="3" presStyleCnt="8">
        <dgm:presLayoutVars>
          <dgm:chPref val="3"/>
        </dgm:presLayoutVars>
      </dgm:prSet>
      <dgm:spPr/>
    </dgm:pt>
    <dgm:pt modelId="{ACD54040-9B67-48DB-956C-134BFAF8D74B}" type="pres">
      <dgm:prSet presAssocID="{2058DD54-786A-4F22-BC9B-1FED6C49CCE4}" presName="level3hierChild" presStyleCnt="0"/>
      <dgm:spPr/>
    </dgm:pt>
    <dgm:pt modelId="{ECC435F8-DB31-42C9-A760-EE0DBF1F5A2D}" type="pres">
      <dgm:prSet presAssocID="{EDBA3432-7928-47C9-AFA3-B7412FF48B23}" presName="conn2-1" presStyleLbl="parChTrans1D2" presStyleIdx="1" presStyleCnt="2"/>
      <dgm:spPr/>
    </dgm:pt>
    <dgm:pt modelId="{B8F7C1F8-2C7E-46D8-8621-99ADB11CD9C0}" type="pres">
      <dgm:prSet presAssocID="{EDBA3432-7928-47C9-AFA3-B7412FF48B23}" presName="connTx" presStyleLbl="parChTrans1D2" presStyleIdx="1" presStyleCnt="2"/>
      <dgm:spPr/>
    </dgm:pt>
    <dgm:pt modelId="{A95BC805-0D8B-4F46-ADC0-5439CF5BCFA9}" type="pres">
      <dgm:prSet presAssocID="{54278972-50A0-46F0-AF20-9FC97990F141}" presName="root2" presStyleCnt="0"/>
      <dgm:spPr/>
    </dgm:pt>
    <dgm:pt modelId="{C9D9C6E6-E134-4FAA-B362-6B17E3D10A07}" type="pres">
      <dgm:prSet presAssocID="{54278972-50A0-46F0-AF20-9FC97990F141}" presName="LevelTwoTextNode" presStyleLbl="node2" presStyleIdx="1" presStyleCnt="2">
        <dgm:presLayoutVars>
          <dgm:chPref val="3"/>
        </dgm:presLayoutVars>
      </dgm:prSet>
      <dgm:spPr/>
    </dgm:pt>
    <dgm:pt modelId="{743A9CDA-7ADF-48EE-94B5-347DB06D5B49}" type="pres">
      <dgm:prSet presAssocID="{54278972-50A0-46F0-AF20-9FC97990F141}" presName="level3hierChild" presStyleCnt="0"/>
      <dgm:spPr/>
    </dgm:pt>
    <dgm:pt modelId="{EF5B4EE2-557F-44D0-B40C-0CC69E2FAB88}" type="pres">
      <dgm:prSet presAssocID="{F253D752-7DE4-4DC7-AEBB-D49CAA87EC5D}" presName="conn2-1" presStyleLbl="parChTrans1D3" presStyleIdx="2" presStyleCnt="4"/>
      <dgm:spPr/>
    </dgm:pt>
    <dgm:pt modelId="{2C96F85F-C689-4666-AE60-9F97F09EEBF8}" type="pres">
      <dgm:prSet presAssocID="{F253D752-7DE4-4DC7-AEBB-D49CAA87EC5D}" presName="connTx" presStyleLbl="parChTrans1D3" presStyleIdx="2" presStyleCnt="4"/>
      <dgm:spPr/>
    </dgm:pt>
    <dgm:pt modelId="{A75C0C59-DBAC-468E-8B2E-80F58F566C53}" type="pres">
      <dgm:prSet presAssocID="{C98DB730-6904-465B-8BAE-9C17EC378792}" presName="root2" presStyleCnt="0"/>
      <dgm:spPr/>
    </dgm:pt>
    <dgm:pt modelId="{EEDDA04E-2054-4C0A-9ABF-F82B9C3759D2}" type="pres">
      <dgm:prSet presAssocID="{C98DB730-6904-465B-8BAE-9C17EC378792}" presName="LevelTwoTextNode" presStyleLbl="node3" presStyleIdx="2" presStyleCnt="4">
        <dgm:presLayoutVars>
          <dgm:chPref val="3"/>
        </dgm:presLayoutVars>
      </dgm:prSet>
      <dgm:spPr/>
    </dgm:pt>
    <dgm:pt modelId="{C31AB23B-3DF8-47F2-AA67-850A9261D9C5}" type="pres">
      <dgm:prSet presAssocID="{C98DB730-6904-465B-8BAE-9C17EC378792}" presName="level3hierChild" presStyleCnt="0"/>
      <dgm:spPr/>
    </dgm:pt>
    <dgm:pt modelId="{57212457-7FF1-483E-9A20-8B686BAC942F}" type="pres">
      <dgm:prSet presAssocID="{54861F32-3C3F-40BA-8A2C-3F9567DB583A}" presName="conn2-1" presStyleLbl="parChTrans1D4" presStyleIdx="4" presStyleCnt="8"/>
      <dgm:spPr/>
    </dgm:pt>
    <dgm:pt modelId="{60F2C611-DD41-45E5-B7B9-A0D091CA70A6}" type="pres">
      <dgm:prSet presAssocID="{54861F32-3C3F-40BA-8A2C-3F9567DB583A}" presName="connTx" presStyleLbl="parChTrans1D4" presStyleIdx="4" presStyleCnt="8"/>
      <dgm:spPr/>
    </dgm:pt>
    <dgm:pt modelId="{B0AADA07-532A-4E73-AAE5-EDC332C8F81A}" type="pres">
      <dgm:prSet presAssocID="{2CC4CADD-09D0-46DD-9134-CFB7D83CED32}" presName="root2" presStyleCnt="0"/>
      <dgm:spPr/>
    </dgm:pt>
    <dgm:pt modelId="{A269B4B6-0134-4754-A87E-0C14B88AD8BD}" type="pres">
      <dgm:prSet presAssocID="{2CC4CADD-09D0-46DD-9134-CFB7D83CED32}" presName="LevelTwoTextNode" presStyleLbl="node4" presStyleIdx="4" presStyleCnt="8">
        <dgm:presLayoutVars>
          <dgm:chPref val="3"/>
        </dgm:presLayoutVars>
      </dgm:prSet>
      <dgm:spPr/>
    </dgm:pt>
    <dgm:pt modelId="{EC64E926-22A2-4726-949C-51E351EB52F3}" type="pres">
      <dgm:prSet presAssocID="{2CC4CADD-09D0-46DD-9134-CFB7D83CED32}" presName="level3hierChild" presStyleCnt="0"/>
      <dgm:spPr/>
    </dgm:pt>
    <dgm:pt modelId="{8EE2933D-F9D2-4681-8F24-AB19FB58A252}" type="pres">
      <dgm:prSet presAssocID="{E538470C-3DD6-4C4E-B0D6-D7079DBE2D5C}" presName="conn2-1" presStyleLbl="parChTrans1D4" presStyleIdx="5" presStyleCnt="8"/>
      <dgm:spPr/>
    </dgm:pt>
    <dgm:pt modelId="{CFDB1FD3-B750-481D-8250-B054BF367C31}" type="pres">
      <dgm:prSet presAssocID="{E538470C-3DD6-4C4E-B0D6-D7079DBE2D5C}" presName="connTx" presStyleLbl="parChTrans1D4" presStyleIdx="5" presStyleCnt="8"/>
      <dgm:spPr/>
    </dgm:pt>
    <dgm:pt modelId="{F443ECEB-1849-4DC0-925C-C4E702FE5C9D}" type="pres">
      <dgm:prSet presAssocID="{9AD7AECD-7977-4DB9-A03E-FF45A9084FAF}" presName="root2" presStyleCnt="0"/>
      <dgm:spPr/>
    </dgm:pt>
    <dgm:pt modelId="{66A8D248-C1B1-4691-8EA7-330B0B6D21F3}" type="pres">
      <dgm:prSet presAssocID="{9AD7AECD-7977-4DB9-A03E-FF45A9084FAF}" presName="LevelTwoTextNode" presStyleLbl="node4" presStyleIdx="5" presStyleCnt="8">
        <dgm:presLayoutVars>
          <dgm:chPref val="3"/>
        </dgm:presLayoutVars>
      </dgm:prSet>
      <dgm:spPr/>
    </dgm:pt>
    <dgm:pt modelId="{A3941421-FBAA-439D-88AC-6C5E3CA81C6B}" type="pres">
      <dgm:prSet presAssocID="{9AD7AECD-7977-4DB9-A03E-FF45A9084FAF}" presName="level3hierChild" presStyleCnt="0"/>
      <dgm:spPr/>
    </dgm:pt>
    <dgm:pt modelId="{9554F934-CBC6-4FA3-A99C-FD1BFFF4B908}" type="pres">
      <dgm:prSet presAssocID="{3638811B-A793-4B28-A67B-BCEA502C1478}" presName="conn2-1" presStyleLbl="parChTrans1D3" presStyleIdx="3" presStyleCnt="4"/>
      <dgm:spPr/>
    </dgm:pt>
    <dgm:pt modelId="{9AD03E75-4743-4620-8552-92241BEB5F68}" type="pres">
      <dgm:prSet presAssocID="{3638811B-A793-4B28-A67B-BCEA502C1478}" presName="connTx" presStyleLbl="parChTrans1D3" presStyleIdx="3" presStyleCnt="4"/>
      <dgm:spPr/>
    </dgm:pt>
    <dgm:pt modelId="{2C74724C-A54E-46AD-81B3-9A84EB37F78D}" type="pres">
      <dgm:prSet presAssocID="{34DEE36D-F360-46D6-8F42-5CE24338C123}" presName="root2" presStyleCnt="0"/>
      <dgm:spPr/>
    </dgm:pt>
    <dgm:pt modelId="{689FE634-180A-43C0-938B-565267D424B5}" type="pres">
      <dgm:prSet presAssocID="{34DEE36D-F360-46D6-8F42-5CE24338C123}" presName="LevelTwoTextNode" presStyleLbl="node3" presStyleIdx="3" presStyleCnt="4">
        <dgm:presLayoutVars>
          <dgm:chPref val="3"/>
        </dgm:presLayoutVars>
      </dgm:prSet>
      <dgm:spPr/>
    </dgm:pt>
    <dgm:pt modelId="{63B3AB91-7EC6-4199-8DCD-F851592B27F1}" type="pres">
      <dgm:prSet presAssocID="{34DEE36D-F360-46D6-8F42-5CE24338C123}" presName="level3hierChild" presStyleCnt="0"/>
      <dgm:spPr/>
    </dgm:pt>
    <dgm:pt modelId="{D1EBA797-DC75-487A-ADA7-6F23D0110BDB}" type="pres">
      <dgm:prSet presAssocID="{75DF3859-E15F-44CB-AA35-F53DF0CCDE12}" presName="conn2-1" presStyleLbl="parChTrans1D4" presStyleIdx="6" presStyleCnt="8"/>
      <dgm:spPr/>
    </dgm:pt>
    <dgm:pt modelId="{AEA88E7F-B418-412A-9A68-DDBFEEACC1B8}" type="pres">
      <dgm:prSet presAssocID="{75DF3859-E15F-44CB-AA35-F53DF0CCDE12}" presName="connTx" presStyleLbl="parChTrans1D4" presStyleIdx="6" presStyleCnt="8"/>
      <dgm:spPr/>
    </dgm:pt>
    <dgm:pt modelId="{50C231A4-4099-4799-8B55-B033DAB30CB4}" type="pres">
      <dgm:prSet presAssocID="{2AAD0CCA-14A3-485D-A80E-EE9808D3F284}" presName="root2" presStyleCnt="0"/>
      <dgm:spPr/>
    </dgm:pt>
    <dgm:pt modelId="{9C77D471-F535-44E8-9F44-26D3081F177A}" type="pres">
      <dgm:prSet presAssocID="{2AAD0CCA-14A3-485D-A80E-EE9808D3F284}" presName="LevelTwoTextNode" presStyleLbl="node4" presStyleIdx="6" presStyleCnt="8">
        <dgm:presLayoutVars>
          <dgm:chPref val="3"/>
        </dgm:presLayoutVars>
      </dgm:prSet>
      <dgm:spPr/>
    </dgm:pt>
    <dgm:pt modelId="{08C81027-4809-47B4-AA3A-8715400BC1B2}" type="pres">
      <dgm:prSet presAssocID="{2AAD0CCA-14A3-485D-A80E-EE9808D3F284}" presName="level3hierChild" presStyleCnt="0"/>
      <dgm:spPr/>
    </dgm:pt>
    <dgm:pt modelId="{A017E380-7A64-41F5-A5C6-CE05DB2DF8D0}" type="pres">
      <dgm:prSet presAssocID="{78C9D937-3C8F-437B-94BE-EF05DD82E280}" presName="conn2-1" presStyleLbl="parChTrans1D4" presStyleIdx="7" presStyleCnt="8"/>
      <dgm:spPr/>
    </dgm:pt>
    <dgm:pt modelId="{CCC1C35E-9386-4B57-8C7C-287898A68705}" type="pres">
      <dgm:prSet presAssocID="{78C9D937-3C8F-437B-94BE-EF05DD82E280}" presName="connTx" presStyleLbl="parChTrans1D4" presStyleIdx="7" presStyleCnt="8"/>
      <dgm:spPr/>
    </dgm:pt>
    <dgm:pt modelId="{2E2D3A7F-223E-47DA-8873-BC6B0A066E74}" type="pres">
      <dgm:prSet presAssocID="{5C25BD4D-8144-4215-BDC6-CD313F7D8EC9}" presName="root2" presStyleCnt="0"/>
      <dgm:spPr/>
    </dgm:pt>
    <dgm:pt modelId="{4AB0A9A4-A32A-4AAE-A147-2C8509C80F4E}" type="pres">
      <dgm:prSet presAssocID="{5C25BD4D-8144-4215-BDC6-CD313F7D8EC9}" presName="LevelTwoTextNode" presStyleLbl="node4" presStyleIdx="7" presStyleCnt="8">
        <dgm:presLayoutVars>
          <dgm:chPref val="3"/>
        </dgm:presLayoutVars>
      </dgm:prSet>
      <dgm:spPr/>
    </dgm:pt>
    <dgm:pt modelId="{3F5BA18E-2579-47E6-94EB-0019ABF8611F}" type="pres">
      <dgm:prSet presAssocID="{5C25BD4D-8144-4215-BDC6-CD313F7D8EC9}" presName="level3hierChild" presStyleCnt="0"/>
      <dgm:spPr/>
    </dgm:pt>
  </dgm:ptLst>
  <dgm:cxnLst>
    <dgm:cxn modelId="{416ECE00-5A16-4BEA-8871-FB5C6CC3CF10}" srcId="{275E25DB-2C49-4CB6-82FB-0BA74007EA1C}" destId="{ADB0C24D-CE7E-4DD4-96D1-154A9FFFA058}" srcOrd="0" destOrd="0" parTransId="{4C95EE61-77D1-468C-A605-C8A4BFD9CD9B}" sibTransId="{44268E45-858E-4B9A-BA81-807F706EF368}"/>
    <dgm:cxn modelId="{DB3B0301-9025-4E11-B613-B1D23FAB2D00}" type="presOf" srcId="{B6AF2DC4-3EA5-40A2-88D9-10DE5AE78E20}" destId="{AFF0FE84-A61B-48BE-A124-591FE24AAA29}" srcOrd="0" destOrd="0" presId="urn:microsoft.com/office/officeart/2005/8/layout/hierarchy2"/>
    <dgm:cxn modelId="{0D156F02-D733-4F21-A94B-8807ACE5518E}" srcId="{82E72471-4931-4FC4-AA25-35D9236E77A1}" destId="{275E25DB-2C49-4CB6-82FB-0BA74007EA1C}" srcOrd="0" destOrd="0" parTransId="{C71839EE-CAB5-47EE-B201-02E38B241869}" sibTransId="{42C60B05-4076-4116-B7BD-D524571FD46D}"/>
    <dgm:cxn modelId="{2955D403-B2C6-44FD-AADA-B530E8D1E2BF}" type="presOf" srcId="{E538470C-3DD6-4C4E-B0D6-D7079DBE2D5C}" destId="{8EE2933D-F9D2-4681-8F24-AB19FB58A252}" srcOrd="0" destOrd="0" presId="urn:microsoft.com/office/officeart/2005/8/layout/hierarchy2"/>
    <dgm:cxn modelId="{EA1B1D07-805C-40DF-90F3-B5828E6FF2CE}" srcId="{5D342B0A-C5F9-4C7F-946D-C0C0200DD960}" destId="{B6AF2DC4-3EA5-40A2-88D9-10DE5AE78E20}" srcOrd="0" destOrd="0" parTransId="{5EFCD6DC-4AEB-47AA-9950-0BBB8FB40F50}" sibTransId="{4814D696-DC77-46A0-A76E-8B135C820658}"/>
    <dgm:cxn modelId="{7C309D08-687E-45FA-A550-D64E4C54CAEE}" type="presOf" srcId="{3E55101B-1079-4F60-98D6-A97D4C2A60DF}" destId="{84994A0A-C9F3-47D9-BBA6-AF34123ABEEA}" srcOrd="0" destOrd="0" presId="urn:microsoft.com/office/officeart/2005/8/layout/hierarchy2"/>
    <dgm:cxn modelId="{A69FA108-0594-453C-98E5-EA9794118674}" srcId="{54278972-50A0-46F0-AF20-9FC97990F141}" destId="{C98DB730-6904-465B-8BAE-9C17EC378792}" srcOrd="0" destOrd="0" parTransId="{F253D752-7DE4-4DC7-AEBB-D49CAA87EC5D}" sibTransId="{59D625BA-9E43-4414-A3A3-24099C78E1AB}"/>
    <dgm:cxn modelId="{D2590009-726F-418E-AE37-012BE114D8E3}" srcId="{5D342B0A-C5F9-4C7F-946D-C0C0200DD960}" destId="{54278972-50A0-46F0-AF20-9FC97990F141}" srcOrd="1" destOrd="0" parTransId="{EDBA3432-7928-47C9-AFA3-B7412FF48B23}" sibTransId="{DEB90C0D-8C5A-4F30-AD95-43A21AD02D18}"/>
    <dgm:cxn modelId="{E4032C0B-74B2-4B48-9278-A6CFBFA1CC46}" type="presOf" srcId="{EDBA3432-7928-47C9-AFA3-B7412FF48B23}" destId="{ECC435F8-DB31-42C9-A760-EE0DBF1F5A2D}" srcOrd="0" destOrd="0" presId="urn:microsoft.com/office/officeart/2005/8/layout/hierarchy2"/>
    <dgm:cxn modelId="{F478ED10-76E1-4FEF-903A-CB40BE37C226}" srcId="{2AAD0CCA-14A3-485D-A80E-EE9808D3F284}" destId="{5C25BD4D-8144-4215-BDC6-CD313F7D8EC9}" srcOrd="0" destOrd="0" parTransId="{78C9D937-3C8F-437B-94BE-EF05DD82E280}" sibTransId="{70581D88-0A7C-4CB0-BA1E-8984302B795F}"/>
    <dgm:cxn modelId="{C59C0027-7EBC-4352-943F-AE5E87708FCB}" type="presOf" srcId="{A48BC4CF-2E5A-4871-B0AE-E01999BE0353}" destId="{76A597A8-995E-402F-9167-BA06C2A57152}" srcOrd="1" destOrd="0" presId="urn:microsoft.com/office/officeart/2005/8/layout/hierarchy2"/>
    <dgm:cxn modelId="{53A39C2C-C8C8-4404-9F68-E462A635817F}" type="presOf" srcId="{2058DD54-786A-4F22-BC9B-1FED6C49CCE4}" destId="{D5475B94-1773-4A04-BFB0-A82630D2B2DB}" srcOrd="0" destOrd="0" presId="urn:microsoft.com/office/officeart/2005/8/layout/hierarchy2"/>
    <dgm:cxn modelId="{4F61E42D-62CB-4C8E-A651-0D881E369999}" type="presOf" srcId="{75DF3859-E15F-44CB-AA35-F53DF0CCDE12}" destId="{D1EBA797-DC75-487A-ADA7-6F23D0110BDB}" srcOrd="0" destOrd="0" presId="urn:microsoft.com/office/officeart/2005/8/layout/hierarchy2"/>
    <dgm:cxn modelId="{6B227731-F855-47BB-A155-5C8237DC9A62}" srcId="{2CC4CADD-09D0-46DD-9134-CFB7D83CED32}" destId="{9AD7AECD-7977-4DB9-A03E-FF45A9084FAF}" srcOrd="0" destOrd="0" parTransId="{E538470C-3DD6-4C4E-B0D6-D7079DBE2D5C}" sibTransId="{A1D07FF2-6CAE-4C7A-BEDE-2AC921A00359}"/>
    <dgm:cxn modelId="{3CC4EA36-E70D-4CA0-8529-72B8F5B30C9A}" type="presOf" srcId="{5EFCD6DC-4AEB-47AA-9950-0BBB8FB40F50}" destId="{5030BB8F-95DF-4C3F-92C9-BF431B97C5A0}" srcOrd="0" destOrd="0" presId="urn:microsoft.com/office/officeart/2005/8/layout/hierarchy2"/>
    <dgm:cxn modelId="{59812B3E-938A-4F19-AA53-B2B14D6BAC3C}" type="presOf" srcId="{3638811B-A793-4B28-A67B-BCEA502C1478}" destId="{9554F934-CBC6-4FA3-A99C-FD1BFFF4B908}" srcOrd="0" destOrd="0" presId="urn:microsoft.com/office/officeart/2005/8/layout/hierarchy2"/>
    <dgm:cxn modelId="{F513695B-CE14-4965-A0DB-A97A43DD50B8}" type="presOf" srcId="{54861F32-3C3F-40BA-8A2C-3F9567DB583A}" destId="{60F2C611-DD41-45E5-B7B9-A0D091CA70A6}" srcOrd="1" destOrd="0" presId="urn:microsoft.com/office/officeart/2005/8/layout/hierarchy2"/>
    <dgm:cxn modelId="{6859EE5B-D669-4C08-AA0B-D58B43750FCB}" type="presOf" srcId="{2CC4CADD-09D0-46DD-9134-CFB7D83CED32}" destId="{A269B4B6-0134-4754-A87E-0C14B88AD8BD}" srcOrd="0" destOrd="0" presId="urn:microsoft.com/office/officeart/2005/8/layout/hierarchy2"/>
    <dgm:cxn modelId="{C4580460-CFD4-4753-B877-328A9E54E371}" type="presOf" srcId="{5D342B0A-C5F9-4C7F-946D-C0C0200DD960}" destId="{F803B33A-B324-442E-88BC-DA2E5C35BB43}" srcOrd="0" destOrd="0" presId="urn:microsoft.com/office/officeart/2005/8/layout/hierarchy2"/>
    <dgm:cxn modelId="{CA3CA560-CFF2-4F16-83E1-E2E9B96D64E7}" type="presOf" srcId="{6134CD26-8308-4068-8B47-043E7202D3AF}" destId="{7330BD55-69D6-46B2-8653-72942D99C2DE}" srcOrd="1" destOrd="0" presId="urn:microsoft.com/office/officeart/2005/8/layout/hierarchy2"/>
    <dgm:cxn modelId="{6194BA60-5DDD-4473-82D8-6A5C2B2B6D73}" type="presOf" srcId="{9AD7AECD-7977-4DB9-A03E-FF45A9084FAF}" destId="{66A8D248-C1B1-4691-8EA7-330B0B6D21F3}" srcOrd="0" destOrd="0" presId="urn:microsoft.com/office/officeart/2005/8/layout/hierarchy2"/>
    <dgm:cxn modelId="{B6434447-9649-4655-B88E-465FE0C94549}" srcId="{C98DB730-6904-465B-8BAE-9C17EC378792}" destId="{2CC4CADD-09D0-46DD-9134-CFB7D83CED32}" srcOrd="0" destOrd="0" parTransId="{54861F32-3C3F-40BA-8A2C-3F9567DB583A}" sibTransId="{C0C6AE7B-77DD-4D89-898A-217697541CF3}"/>
    <dgm:cxn modelId="{01365A6A-871D-4F7C-93F6-DE8DC52B7169}" type="presOf" srcId="{54278972-50A0-46F0-AF20-9FC97990F141}" destId="{C9D9C6E6-E134-4FAA-B362-6B17E3D10A07}" srcOrd="0" destOrd="0" presId="urn:microsoft.com/office/officeart/2005/8/layout/hierarchy2"/>
    <dgm:cxn modelId="{A9468F6A-8E28-4A76-B7ED-D157326B9DB8}" type="presOf" srcId="{82E72471-4931-4FC4-AA25-35D9236E77A1}" destId="{185F6972-C177-41F2-B20A-9CA1224712C0}" srcOrd="0" destOrd="0" presId="urn:microsoft.com/office/officeart/2005/8/layout/hierarchy2"/>
    <dgm:cxn modelId="{25E9586B-1B59-476C-ADB3-9643196F5863}" type="presOf" srcId="{34DEE36D-F360-46D6-8F42-5CE24338C123}" destId="{689FE634-180A-43C0-938B-565267D424B5}" srcOrd="0" destOrd="0" presId="urn:microsoft.com/office/officeart/2005/8/layout/hierarchy2"/>
    <dgm:cxn modelId="{D1F9794C-05FF-4402-8358-BF08B37DADCD}" type="presOf" srcId="{E538470C-3DD6-4C4E-B0D6-D7079DBE2D5C}" destId="{CFDB1FD3-B750-481D-8250-B054BF367C31}" srcOrd="1" destOrd="0" presId="urn:microsoft.com/office/officeart/2005/8/layout/hierarchy2"/>
    <dgm:cxn modelId="{DDE16F4D-57D0-4622-BD39-1E8BD38E2C13}" type="presOf" srcId="{CE9569B9-0EEA-4708-A040-E15621F8B573}" destId="{26F14B4F-3995-49D0-B82C-29792A14413B}" srcOrd="1" destOrd="0" presId="urn:microsoft.com/office/officeart/2005/8/layout/hierarchy2"/>
    <dgm:cxn modelId="{A5877E4D-5AE2-4E19-B2E7-36C16FA56890}" type="presOf" srcId="{78C9D937-3C8F-437B-94BE-EF05DD82E280}" destId="{A017E380-7A64-41F5-A5C6-CE05DB2DF8D0}" srcOrd="0" destOrd="0" presId="urn:microsoft.com/office/officeart/2005/8/layout/hierarchy2"/>
    <dgm:cxn modelId="{A96E2451-94D9-4BED-BA7A-219D1411E8A8}" type="presOf" srcId="{C71839EE-CAB5-47EE-B201-02E38B241869}" destId="{43D86A99-AAB6-4489-BBA3-2B4AD144EC6F}" srcOrd="1" destOrd="0" presId="urn:microsoft.com/office/officeart/2005/8/layout/hierarchy2"/>
    <dgm:cxn modelId="{BEBB8359-2DBA-479F-BCF1-9FD4F496AC7A}" type="presOf" srcId="{AB00827F-808B-47DC-A63B-0A7900017B51}" destId="{11CB56BA-F607-4A04-805A-33E971924733}" srcOrd="0" destOrd="0" presId="urn:microsoft.com/office/officeart/2005/8/layout/hierarchy2"/>
    <dgm:cxn modelId="{C2413D7B-38AD-4623-BB70-46C0C6A0737F}" type="presOf" srcId="{4C95EE61-77D1-468C-A605-C8A4BFD9CD9B}" destId="{322FEA49-E8F9-45A4-B55B-260B27347A30}" srcOrd="1" destOrd="0" presId="urn:microsoft.com/office/officeart/2005/8/layout/hierarchy2"/>
    <dgm:cxn modelId="{C429D27B-08E1-4A4E-B7B3-27CDFB3A1F74}" type="presOf" srcId="{E4DF9C04-3C8E-40A2-8EE2-330A9084939E}" destId="{C352D683-DB78-49E7-84B1-57185238FE4A}" srcOrd="0" destOrd="0" presId="urn:microsoft.com/office/officeart/2005/8/layout/hierarchy2"/>
    <dgm:cxn modelId="{D130CC80-6F39-4150-AF4F-E5FC3C1106CF}" type="presOf" srcId="{275E25DB-2C49-4CB6-82FB-0BA74007EA1C}" destId="{55E6DBE9-C89F-47A8-99BB-7C1879B92472}" srcOrd="0" destOrd="0" presId="urn:microsoft.com/office/officeart/2005/8/layout/hierarchy2"/>
    <dgm:cxn modelId="{8F7CA98C-5A84-4DE1-BA4B-FB4351B2B68E}" srcId="{34DEE36D-F360-46D6-8F42-5CE24338C123}" destId="{2AAD0CCA-14A3-485D-A80E-EE9808D3F284}" srcOrd="0" destOrd="0" parTransId="{75DF3859-E15F-44CB-AA35-F53DF0CCDE12}" sibTransId="{66E586F9-0044-4C97-A5F9-0D4085CB16A8}"/>
    <dgm:cxn modelId="{A599B89A-4693-40ED-8C75-F834915AC054}" type="presOf" srcId="{6134CD26-8308-4068-8B47-043E7202D3AF}" destId="{AC642348-6BE7-48C6-AC60-A99783FF4076}" srcOrd="0" destOrd="0" presId="urn:microsoft.com/office/officeart/2005/8/layout/hierarchy2"/>
    <dgm:cxn modelId="{C21D349D-E5D2-43AE-B80D-35137494C416}" type="presOf" srcId="{54861F32-3C3F-40BA-8A2C-3F9567DB583A}" destId="{57212457-7FF1-483E-9A20-8B686BAC942F}" srcOrd="0" destOrd="0" presId="urn:microsoft.com/office/officeart/2005/8/layout/hierarchy2"/>
    <dgm:cxn modelId="{006985A8-4E8A-4FFF-AF7C-83FBFFFAFB7D}" srcId="{AB00827F-808B-47DC-A63B-0A7900017B51}" destId="{2058DD54-786A-4F22-BC9B-1FED6C49CCE4}" srcOrd="0" destOrd="0" parTransId="{A48BC4CF-2E5A-4871-B0AE-E01999BE0353}" sibTransId="{5417659E-DFC4-45CD-A789-D4C5E6F053CA}"/>
    <dgm:cxn modelId="{4D6307AA-D932-4FAF-BA5F-8C2EDF4A9FED}" type="presOf" srcId="{F253D752-7DE4-4DC7-AEBB-D49CAA87EC5D}" destId="{2C96F85F-C689-4666-AE60-9F97F09EEBF8}" srcOrd="1" destOrd="0" presId="urn:microsoft.com/office/officeart/2005/8/layout/hierarchy2"/>
    <dgm:cxn modelId="{EFE668AB-7CC1-4E6E-8288-A957ED1BEB04}" srcId="{E4DF9C04-3C8E-40A2-8EE2-330A9084939E}" destId="{AB00827F-808B-47DC-A63B-0A7900017B51}" srcOrd="0" destOrd="0" parTransId="{3E55101B-1079-4F60-98D6-A97D4C2A60DF}" sibTransId="{27608CC0-F733-432F-895C-FE496814ECBA}"/>
    <dgm:cxn modelId="{5DA4D6AC-1DF5-4757-BBB3-6CFB8E4BFF97}" type="presOf" srcId="{5EFCD6DC-4AEB-47AA-9950-0BBB8FB40F50}" destId="{D24637A3-AE58-42AD-A22B-E3E16EB9CB7B}" srcOrd="1" destOrd="0" presId="urn:microsoft.com/office/officeart/2005/8/layout/hierarchy2"/>
    <dgm:cxn modelId="{711AEAAC-504B-40F8-A601-177955915BAB}" type="presOf" srcId="{F253D752-7DE4-4DC7-AEBB-D49CAA87EC5D}" destId="{EF5B4EE2-557F-44D0-B40C-0CC69E2FAB88}" srcOrd="0" destOrd="0" presId="urn:microsoft.com/office/officeart/2005/8/layout/hierarchy2"/>
    <dgm:cxn modelId="{FF083EB5-1611-47F1-AA08-AFCD06B84848}" type="presOf" srcId="{C71839EE-CAB5-47EE-B201-02E38B241869}" destId="{C5A07CA4-1447-4353-AFCF-6545291E6FCF}" srcOrd="0" destOrd="0" presId="urn:microsoft.com/office/officeart/2005/8/layout/hierarchy2"/>
    <dgm:cxn modelId="{F93D2DBA-EA2B-408D-896C-75CC4ECECFD1}" srcId="{B6AF2DC4-3EA5-40A2-88D9-10DE5AE78E20}" destId="{E4DF9C04-3C8E-40A2-8EE2-330A9084939E}" srcOrd="1" destOrd="0" parTransId="{CE9569B9-0EEA-4708-A040-E15621F8B573}" sibTransId="{5CB4F043-3B5A-4B96-8036-2D4E8572E266}"/>
    <dgm:cxn modelId="{0F9737BB-C7A7-425D-9636-71A60F92DBCB}" type="presOf" srcId="{A48BC4CF-2E5A-4871-B0AE-E01999BE0353}" destId="{EF11D5E7-9819-484B-A81C-59273FCDC597}" srcOrd="0" destOrd="0" presId="urn:microsoft.com/office/officeart/2005/8/layout/hierarchy2"/>
    <dgm:cxn modelId="{BE4BA2BD-057D-474B-B661-FF63B8EDCC83}" type="presOf" srcId="{C98DB730-6904-465B-8BAE-9C17EC378792}" destId="{EEDDA04E-2054-4C0A-9ABF-F82B9C3759D2}" srcOrd="0" destOrd="0" presId="urn:microsoft.com/office/officeart/2005/8/layout/hierarchy2"/>
    <dgm:cxn modelId="{187B58C2-FE0B-4582-9A08-55A576E715F9}" type="presOf" srcId="{2AAD0CCA-14A3-485D-A80E-EE9808D3F284}" destId="{9C77D471-F535-44E8-9F44-26D3081F177A}" srcOrd="0" destOrd="0" presId="urn:microsoft.com/office/officeart/2005/8/layout/hierarchy2"/>
    <dgm:cxn modelId="{3AC35ED0-F7A8-46C6-A7AB-795D0186573E}" type="presOf" srcId="{AF3DC7D5-C32D-40FC-8E59-C17FC1281FF3}" destId="{4B1EF678-CE63-4CBB-8A7A-6C975841C52E}" srcOrd="0" destOrd="0" presId="urn:microsoft.com/office/officeart/2005/8/layout/hierarchy2"/>
    <dgm:cxn modelId="{9DE397D1-FC64-4805-9240-8CED2C171A9F}" type="presOf" srcId="{EDBA3432-7928-47C9-AFA3-B7412FF48B23}" destId="{B8F7C1F8-2C7E-46D8-8621-99ADB11CD9C0}" srcOrd="1" destOrd="0" presId="urn:microsoft.com/office/officeart/2005/8/layout/hierarchy2"/>
    <dgm:cxn modelId="{44654CD2-097F-4BFC-9693-6728E34E5B68}" srcId="{54278972-50A0-46F0-AF20-9FC97990F141}" destId="{34DEE36D-F360-46D6-8F42-5CE24338C123}" srcOrd="1" destOrd="0" parTransId="{3638811B-A793-4B28-A67B-BCEA502C1478}" sibTransId="{128976A4-AFFD-4071-B11E-7062631391EE}"/>
    <dgm:cxn modelId="{45B71ED9-6BCA-43F5-97D7-B7C859C8DDB0}" type="presOf" srcId="{3638811B-A793-4B28-A67B-BCEA502C1478}" destId="{9AD03E75-4743-4620-8552-92241BEB5F68}" srcOrd="1" destOrd="0" presId="urn:microsoft.com/office/officeart/2005/8/layout/hierarchy2"/>
    <dgm:cxn modelId="{FB076FDC-6418-46CE-9284-AE3D4B693DEC}" type="presOf" srcId="{5C25BD4D-8144-4215-BDC6-CD313F7D8EC9}" destId="{4AB0A9A4-A32A-4AAE-A147-2C8509C80F4E}" srcOrd="0" destOrd="0" presId="urn:microsoft.com/office/officeart/2005/8/layout/hierarchy2"/>
    <dgm:cxn modelId="{66C6EFE1-0023-4D2F-895A-0BB03DA37757}" type="presOf" srcId="{3E55101B-1079-4F60-98D6-A97D4C2A60DF}" destId="{9F0BAD77-A139-4ECB-9215-630210A26CA1}" srcOrd="1" destOrd="0" presId="urn:microsoft.com/office/officeart/2005/8/layout/hierarchy2"/>
    <dgm:cxn modelId="{BE8CC3E7-177A-4B1E-9C72-1989A7A03C84}" type="presOf" srcId="{4C95EE61-77D1-468C-A605-C8A4BFD9CD9B}" destId="{41A27876-363B-4605-9080-98F402467B95}" srcOrd="0" destOrd="0" presId="urn:microsoft.com/office/officeart/2005/8/layout/hierarchy2"/>
    <dgm:cxn modelId="{4C0AD6E9-26E7-45E3-AD5B-2E854C73DFA0}" srcId="{AF3DC7D5-C32D-40FC-8E59-C17FC1281FF3}" destId="{5D342B0A-C5F9-4C7F-946D-C0C0200DD960}" srcOrd="0" destOrd="0" parTransId="{4EB5F455-91CE-4CAC-B0A5-F92A79189167}" sibTransId="{981F458A-CE1B-4E01-B2DD-F9079C1B1B45}"/>
    <dgm:cxn modelId="{717863F2-4AEB-46F0-9E6E-6690B34CF4B3}" srcId="{B6AF2DC4-3EA5-40A2-88D9-10DE5AE78E20}" destId="{82E72471-4931-4FC4-AA25-35D9236E77A1}" srcOrd="0" destOrd="0" parTransId="{6134CD26-8308-4068-8B47-043E7202D3AF}" sibTransId="{0ED9165D-85A2-4AA5-8D5D-EA69AC783DD6}"/>
    <dgm:cxn modelId="{003AAEF2-28CD-4009-B1A1-EE4042C2388F}" type="presOf" srcId="{CE9569B9-0EEA-4708-A040-E15621F8B573}" destId="{9F233453-1DF2-44F3-8F47-2FFDA2C2CC7E}" srcOrd="0" destOrd="0" presId="urn:microsoft.com/office/officeart/2005/8/layout/hierarchy2"/>
    <dgm:cxn modelId="{39BED7F2-93EB-4588-8105-4AC9E6647FB4}" type="presOf" srcId="{78C9D937-3C8F-437B-94BE-EF05DD82E280}" destId="{CCC1C35E-9386-4B57-8C7C-287898A68705}" srcOrd="1" destOrd="0" presId="urn:microsoft.com/office/officeart/2005/8/layout/hierarchy2"/>
    <dgm:cxn modelId="{4372A2F3-EE39-49D9-A116-8061E8F809E8}" type="presOf" srcId="{ADB0C24D-CE7E-4DD4-96D1-154A9FFFA058}" destId="{B6FAE5F0-BD67-4FF9-8BDC-E5B30E82C060}" srcOrd="0" destOrd="0" presId="urn:microsoft.com/office/officeart/2005/8/layout/hierarchy2"/>
    <dgm:cxn modelId="{4C72B3FE-DBA6-4744-9A39-089D1F8295B8}" type="presOf" srcId="{75DF3859-E15F-44CB-AA35-F53DF0CCDE12}" destId="{AEA88E7F-B418-412A-9A68-DDBFEEACC1B8}" srcOrd="1" destOrd="0" presId="urn:microsoft.com/office/officeart/2005/8/layout/hierarchy2"/>
    <dgm:cxn modelId="{874E8FB8-A210-4BDC-B857-E25F2D4E9A9E}" type="presParOf" srcId="{4B1EF678-CE63-4CBB-8A7A-6C975841C52E}" destId="{FC34AB3B-E876-471E-8BED-DB1EAE4D2D61}" srcOrd="0" destOrd="0" presId="urn:microsoft.com/office/officeart/2005/8/layout/hierarchy2"/>
    <dgm:cxn modelId="{57EAB9DE-3273-4BEE-AB86-C95B8AFAA106}" type="presParOf" srcId="{FC34AB3B-E876-471E-8BED-DB1EAE4D2D61}" destId="{F803B33A-B324-442E-88BC-DA2E5C35BB43}" srcOrd="0" destOrd="0" presId="urn:microsoft.com/office/officeart/2005/8/layout/hierarchy2"/>
    <dgm:cxn modelId="{54A84891-A823-4C82-8B3C-5497DB3DFFD0}" type="presParOf" srcId="{FC34AB3B-E876-471E-8BED-DB1EAE4D2D61}" destId="{CE1013F2-3BD2-4371-A305-86A91D375791}" srcOrd="1" destOrd="0" presId="urn:microsoft.com/office/officeart/2005/8/layout/hierarchy2"/>
    <dgm:cxn modelId="{77C36D86-2046-49C8-92D6-5FCC1A370576}" type="presParOf" srcId="{CE1013F2-3BD2-4371-A305-86A91D375791}" destId="{5030BB8F-95DF-4C3F-92C9-BF431B97C5A0}" srcOrd="0" destOrd="0" presId="urn:microsoft.com/office/officeart/2005/8/layout/hierarchy2"/>
    <dgm:cxn modelId="{B7DA974A-BBC4-4049-A495-DAF2321D3408}" type="presParOf" srcId="{5030BB8F-95DF-4C3F-92C9-BF431B97C5A0}" destId="{D24637A3-AE58-42AD-A22B-E3E16EB9CB7B}" srcOrd="0" destOrd="0" presId="urn:microsoft.com/office/officeart/2005/8/layout/hierarchy2"/>
    <dgm:cxn modelId="{F8B20955-92E3-4BC9-84FA-7ABA20A10B73}" type="presParOf" srcId="{CE1013F2-3BD2-4371-A305-86A91D375791}" destId="{B578EA95-605C-436F-AB65-6F0E39B84E77}" srcOrd="1" destOrd="0" presId="urn:microsoft.com/office/officeart/2005/8/layout/hierarchy2"/>
    <dgm:cxn modelId="{5FA35EB5-0710-4C9D-98F9-4450DD2AF8A3}" type="presParOf" srcId="{B578EA95-605C-436F-AB65-6F0E39B84E77}" destId="{AFF0FE84-A61B-48BE-A124-591FE24AAA29}" srcOrd="0" destOrd="0" presId="urn:microsoft.com/office/officeart/2005/8/layout/hierarchy2"/>
    <dgm:cxn modelId="{0B7E44D6-3A37-4BD2-8EC3-B96D6990A3BC}" type="presParOf" srcId="{B578EA95-605C-436F-AB65-6F0E39B84E77}" destId="{6580F993-25A2-447B-BB25-8B6995E4BB14}" srcOrd="1" destOrd="0" presId="urn:microsoft.com/office/officeart/2005/8/layout/hierarchy2"/>
    <dgm:cxn modelId="{EFD14D34-17DA-4BA7-A7DA-54FECBB8DDAF}" type="presParOf" srcId="{6580F993-25A2-447B-BB25-8B6995E4BB14}" destId="{AC642348-6BE7-48C6-AC60-A99783FF4076}" srcOrd="0" destOrd="0" presId="urn:microsoft.com/office/officeart/2005/8/layout/hierarchy2"/>
    <dgm:cxn modelId="{C01B20A8-D332-455B-9689-F1840DAB946B}" type="presParOf" srcId="{AC642348-6BE7-48C6-AC60-A99783FF4076}" destId="{7330BD55-69D6-46B2-8653-72942D99C2DE}" srcOrd="0" destOrd="0" presId="urn:microsoft.com/office/officeart/2005/8/layout/hierarchy2"/>
    <dgm:cxn modelId="{4865921F-02E0-4D2B-B722-D84964ED3A83}" type="presParOf" srcId="{6580F993-25A2-447B-BB25-8B6995E4BB14}" destId="{2433F241-16BB-46AB-8135-5F73F70B80FB}" srcOrd="1" destOrd="0" presId="urn:microsoft.com/office/officeart/2005/8/layout/hierarchy2"/>
    <dgm:cxn modelId="{EAD866B2-E6F8-47D6-A34D-0650FD24377D}" type="presParOf" srcId="{2433F241-16BB-46AB-8135-5F73F70B80FB}" destId="{185F6972-C177-41F2-B20A-9CA1224712C0}" srcOrd="0" destOrd="0" presId="urn:microsoft.com/office/officeart/2005/8/layout/hierarchy2"/>
    <dgm:cxn modelId="{A011E068-488B-4802-8816-E34123F276A0}" type="presParOf" srcId="{2433F241-16BB-46AB-8135-5F73F70B80FB}" destId="{11125735-6E97-4A2E-A930-20C4E9C4F9F0}" srcOrd="1" destOrd="0" presId="urn:microsoft.com/office/officeart/2005/8/layout/hierarchy2"/>
    <dgm:cxn modelId="{B0E41D21-32E3-46C4-8D4C-7F9D34D31744}" type="presParOf" srcId="{11125735-6E97-4A2E-A930-20C4E9C4F9F0}" destId="{C5A07CA4-1447-4353-AFCF-6545291E6FCF}" srcOrd="0" destOrd="0" presId="urn:microsoft.com/office/officeart/2005/8/layout/hierarchy2"/>
    <dgm:cxn modelId="{E804AEA2-6D67-4776-BFEC-6220C731C371}" type="presParOf" srcId="{C5A07CA4-1447-4353-AFCF-6545291E6FCF}" destId="{43D86A99-AAB6-4489-BBA3-2B4AD144EC6F}" srcOrd="0" destOrd="0" presId="urn:microsoft.com/office/officeart/2005/8/layout/hierarchy2"/>
    <dgm:cxn modelId="{89E484FE-F28B-4834-84E3-8E0A2BD8E95F}" type="presParOf" srcId="{11125735-6E97-4A2E-A930-20C4E9C4F9F0}" destId="{C71EE06E-B6D9-4D43-89E1-C302CBDE28F3}" srcOrd="1" destOrd="0" presId="urn:microsoft.com/office/officeart/2005/8/layout/hierarchy2"/>
    <dgm:cxn modelId="{E15BC7CE-FCAB-4875-A68C-1C069B0840BD}" type="presParOf" srcId="{C71EE06E-B6D9-4D43-89E1-C302CBDE28F3}" destId="{55E6DBE9-C89F-47A8-99BB-7C1879B92472}" srcOrd="0" destOrd="0" presId="urn:microsoft.com/office/officeart/2005/8/layout/hierarchy2"/>
    <dgm:cxn modelId="{DEB467BC-D9C7-4232-9F8B-D3B2C970DE9D}" type="presParOf" srcId="{C71EE06E-B6D9-4D43-89E1-C302CBDE28F3}" destId="{24212BE5-20CA-4127-97EF-6C993B4F27F0}" srcOrd="1" destOrd="0" presId="urn:microsoft.com/office/officeart/2005/8/layout/hierarchy2"/>
    <dgm:cxn modelId="{3D3F9073-3ACE-44E8-806C-CED3BFB9B2C4}" type="presParOf" srcId="{24212BE5-20CA-4127-97EF-6C993B4F27F0}" destId="{41A27876-363B-4605-9080-98F402467B95}" srcOrd="0" destOrd="0" presId="urn:microsoft.com/office/officeart/2005/8/layout/hierarchy2"/>
    <dgm:cxn modelId="{45AF8FE0-E5A2-4A72-8DB0-DDC25F6306E4}" type="presParOf" srcId="{41A27876-363B-4605-9080-98F402467B95}" destId="{322FEA49-E8F9-45A4-B55B-260B27347A30}" srcOrd="0" destOrd="0" presId="urn:microsoft.com/office/officeart/2005/8/layout/hierarchy2"/>
    <dgm:cxn modelId="{6BAC79A8-9637-4B0A-8D6E-9BD53AC351F2}" type="presParOf" srcId="{24212BE5-20CA-4127-97EF-6C993B4F27F0}" destId="{D69B1562-1482-4C07-97CE-B5DF88B62C7C}" srcOrd="1" destOrd="0" presId="urn:microsoft.com/office/officeart/2005/8/layout/hierarchy2"/>
    <dgm:cxn modelId="{E71DD2A1-E1AE-4CBE-8C14-DA4BD2023BBF}" type="presParOf" srcId="{D69B1562-1482-4C07-97CE-B5DF88B62C7C}" destId="{B6FAE5F0-BD67-4FF9-8BDC-E5B30E82C060}" srcOrd="0" destOrd="0" presId="urn:microsoft.com/office/officeart/2005/8/layout/hierarchy2"/>
    <dgm:cxn modelId="{E0444A82-1892-4E95-B0E1-5FF1C2BD6A37}" type="presParOf" srcId="{D69B1562-1482-4C07-97CE-B5DF88B62C7C}" destId="{BE94867F-8C6E-42B1-92E6-B1026FCACF93}" srcOrd="1" destOrd="0" presId="urn:microsoft.com/office/officeart/2005/8/layout/hierarchy2"/>
    <dgm:cxn modelId="{3808E3A7-441C-4761-AF57-5ECC93023A2B}" type="presParOf" srcId="{6580F993-25A2-447B-BB25-8B6995E4BB14}" destId="{9F233453-1DF2-44F3-8F47-2FFDA2C2CC7E}" srcOrd="2" destOrd="0" presId="urn:microsoft.com/office/officeart/2005/8/layout/hierarchy2"/>
    <dgm:cxn modelId="{E47799E2-32F8-4999-92FB-AADB5B0BA40F}" type="presParOf" srcId="{9F233453-1DF2-44F3-8F47-2FFDA2C2CC7E}" destId="{26F14B4F-3995-49D0-B82C-29792A14413B}" srcOrd="0" destOrd="0" presId="urn:microsoft.com/office/officeart/2005/8/layout/hierarchy2"/>
    <dgm:cxn modelId="{A2AEF06B-6983-4B4C-B240-22762AE7D61E}" type="presParOf" srcId="{6580F993-25A2-447B-BB25-8B6995E4BB14}" destId="{9C80FE62-152A-41D3-8DEE-5302BE4B30A2}" srcOrd="3" destOrd="0" presId="urn:microsoft.com/office/officeart/2005/8/layout/hierarchy2"/>
    <dgm:cxn modelId="{6EFDFAF1-32C5-49A0-9D35-E2A1D210CC11}" type="presParOf" srcId="{9C80FE62-152A-41D3-8DEE-5302BE4B30A2}" destId="{C352D683-DB78-49E7-84B1-57185238FE4A}" srcOrd="0" destOrd="0" presId="urn:microsoft.com/office/officeart/2005/8/layout/hierarchy2"/>
    <dgm:cxn modelId="{04A940A0-3F28-44C2-8378-808017DB53AA}" type="presParOf" srcId="{9C80FE62-152A-41D3-8DEE-5302BE4B30A2}" destId="{F07DC4BB-301C-4DEC-8601-BBA7ADD1A1C3}" srcOrd="1" destOrd="0" presId="urn:microsoft.com/office/officeart/2005/8/layout/hierarchy2"/>
    <dgm:cxn modelId="{4041532A-145A-4ADB-9786-C335FEC2C2F4}" type="presParOf" srcId="{F07DC4BB-301C-4DEC-8601-BBA7ADD1A1C3}" destId="{84994A0A-C9F3-47D9-BBA6-AF34123ABEEA}" srcOrd="0" destOrd="0" presId="urn:microsoft.com/office/officeart/2005/8/layout/hierarchy2"/>
    <dgm:cxn modelId="{3099ED64-364D-4D1A-867C-BED9A08B37E1}" type="presParOf" srcId="{84994A0A-C9F3-47D9-BBA6-AF34123ABEEA}" destId="{9F0BAD77-A139-4ECB-9215-630210A26CA1}" srcOrd="0" destOrd="0" presId="urn:microsoft.com/office/officeart/2005/8/layout/hierarchy2"/>
    <dgm:cxn modelId="{FF714D1A-BF48-46A3-9920-0F2725A3DB2B}" type="presParOf" srcId="{F07DC4BB-301C-4DEC-8601-BBA7ADD1A1C3}" destId="{37832293-191B-42CC-8539-523764FAC2FE}" srcOrd="1" destOrd="0" presId="urn:microsoft.com/office/officeart/2005/8/layout/hierarchy2"/>
    <dgm:cxn modelId="{F1924F89-36EF-4961-AD58-54206C4418DD}" type="presParOf" srcId="{37832293-191B-42CC-8539-523764FAC2FE}" destId="{11CB56BA-F607-4A04-805A-33E971924733}" srcOrd="0" destOrd="0" presId="urn:microsoft.com/office/officeart/2005/8/layout/hierarchy2"/>
    <dgm:cxn modelId="{48186993-E3B4-4666-9D17-7E7B089A7C3A}" type="presParOf" srcId="{37832293-191B-42CC-8539-523764FAC2FE}" destId="{FA847EFD-86FB-43BB-A3FC-8F82713F898D}" srcOrd="1" destOrd="0" presId="urn:microsoft.com/office/officeart/2005/8/layout/hierarchy2"/>
    <dgm:cxn modelId="{F17FEFAE-FD87-47A8-B1B7-156ABF7D621B}" type="presParOf" srcId="{FA847EFD-86FB-43BB-A3FC-8F82713F898D}" destId="{EF11D5E7-9819-484B-A81C-59273FCDC597}" srcOrd="0" destOrd="0" presId="urn:microsoft.com/office/officeart/2005/8/layout/hierarchy2"/>
    <dgm:cxn modelId="{E6790548-20E6-4C6D-B765-4712D7B454E6}" type="presParOf" srcId="{EF11D5E7-9819-484B-A81C-59273FCDC597}" destId="{76A597A8-995E-402F-9167-BA06C2A57152}" srcOrd="0" destOrd="0" presId="urn:microsoft.com/office/officeart/2005/8/layout/hierarchy2"/>
    <dgm:cxn modelId="{8122DAD5-A5FF-4EF9-863D-05384F70FC65}" type="presParOf" srcId="{FA847EFD-86FB-43BB-A3FC-8F82713F898D}" destId="{7F80D72F-024B-4A7A-8727-D1733F29A48E}" srcOrd="1" destOrd="0" presId="urn:microsoft.com/office/officeart/2005/8/layout/hierarchy2"/>
    <dgm:cxn modelId="{01945F81-B828-45D0-912E-45BEA742D27E}" type="presParOf" srcId="{7F80D72F-024B-4A7A-8727-D1733F29A48E}" destId="{D5475B94-1773-4A04-BFB0-A82630D2B2DB}" srcOrd="0" destOrd="0" presId="urn:microsoft.com/office/officeart/2005/8/layout/hierarchy2"/>
    <dgm:cxn modelId="{A3584D57-6E65-4247-AD5A-082E868003F5}" type="presParOf" srcId="{7F80D72F-024B-4A7A-8727-D1733F29A48E}" destId="{ACD54040-9B67-48DB-956C-134BFAF8D74B}" srcOrd="1" destOrd="0" presId="urn:microsoft.com/office/officeart/2005/8/layout/hierarchy2"/>
    <dgm:cxn modelId="{FB1016A8-8614-4A0A-8393-C8239CE64C02}" type="presParOf" srcId="{CE1013F2-3BD2-4371-A305-86A91D375791}" destId="{ECC435F8-DB31-42C9-A760-EE0DBF1F5A2D}" srcOrd="2" destOrd="0" presId="urn:microsoft.com/office/officeart/2005/8/layout/hierarchy2"/>
    <dgm:cxn modelId="{56C65A46-44C7-41A4-A20D-F296B1BC9B30}" type="presParOf" srcId="{ECC435F8-DB31-42C9-A760-EE0DBF1F5A2D}" destId="{B8F7C1F8-2C7E-46D8-8621-99ADB11CD9C0}" srcOrd="0" destOrd="0" presId="urn:microsoft.com/office/officeart/2005/8/layout/hierarchy2"/>
    <dgm:cxn modelId="{175FF119-E965-4BB2-83CD-F4BCCBC4ED3E}" type="presParOf" srcId="{CE1013F2-3BD2-4371-A305-86A91D375791}" destId="{A95BC805-0D8B-4F46-ADC0-5439CF5BCFA9}" srcOrd="3" destOrd="0" presId="urn:microsoft.com/office/officeart/2005/8/layout/hierarchy2"/>
    <dgm:cxn modelId="{1E47460F-CDD6-404D-B01B-AAE17C7283FD}" type="presParOf" srcId="{A95BC805-0D8B-4F46-ADC0-5439CF5BCFA9}" destId="{C9D9C6E6-E134-4FAA-B362-6B17E3D10A07}" srcOrd="0" destOrd="0" presId="urn:microsoft.com/office/officeart/2005/8/layout/hierarchy2"/>
    <dgm:cxn modelId="{AA621CF9-EE39-41C8-B16F-DF09D4B28619}" type="presParOf" srcId="{A95BC805-0D8B-4F46-ADC0-5439CF5BCFA9}" destId="{743A9CDA-7ADF-48EE-94B5-347DB06D5B49}" srcOrd="1" destOrd="0" presId="urn:microsoft.com/office/officeart/2005/8/layout/hierarchy2"/>
    <dgm:cxn modelId="{6F04B445-2EF2-4908-87B0-6A73700789A7}" type="presParOf" srcId="{743A9CDA-7ADF-48EE-94B5-347DB06D5B49}" destId="{EF5B4EE2-557F-44D0-B40C-0CC69E2FAB88}" srcOrd="0" destOrd="0" presId="urn:microsoft.com/office/officeart/2005/8/layout/hierarchy2"/>
    <dgm:cxn modelId="{05D5B15C-8E90-4052-9ACD-4E4B7E228B92}" type="presParOf" srcId="{EF5B4EE2-557F-44D0-B40C-0CC69E2FAB88}" destId="{2C96F85F-C689-4666-AE60-9F97F09EEBF8}" srcOrd="0" destOrd="0" presId="urn:microsoft.com/office/officeart/2005/8/layout/hierarchy2"/>
    <dgm:cxn modelId="{939A9B38-7BC4-46CE-B1B8-63825EB95C6E}" type="presParOf" srcId="{743A9CDA-7ADF-48EE-94B5-347DB06D5B49}" destId="{A75C0C59-DBAC-468E-8B2E-80F58F566C53}" srcOrd="1" destOrd="0" presId="urn:microsoft.com/office/officeart/2005/8/layout/hierarchy2"/>
    <dgm:cxn modelId="{E4A5C79B-B7CF-49C8-9169-1CA56C9EC03C}" type="presParOf" srcId="{A75C0C59-DBAC-468E-8B2E-80F58F566C53}" destId="{EEDDA04E-2054-4C0A-9ABF-F82B9C3759D2}" srcOrd="0" destOrd="0" presId="urn:microsoft.com/office/officeart/2005/8/layout/hierarchy2"/>
    <dgm:cxn modelId="{EAA0F30D-71AC-43B3-B1F0-C34EDEBEBD3B}" type="presParOf" srcId="{A75C0C59-DBAC-468E-8B2E-80F58F566C53}" destId="{C31AB23B-3DF8-47F2-AA67-850A9261D9C5}" srcOrd="1" destOrd="0" presId="urn:microsoft.com/office/officeart/2005/8/layout/hierarchy2"/>
    <dgm:cxn modelId="{BC5E7C60-D869-41E2-AF91-8C424B5C3BB5}" type="presParOf" srcId="{C31AB23B-3DF8-47F2-AA67-850A9261D9C5}" destId="{57212457-7FF1-483E-9A20-8B686BAC942F}" srcOrd="0" destOrd="0" presId="urn:microsoft.com/office/officeart/2005/8/layout/hierarchy2"/>
    <dgm:cxn modelId="{3C9A1B56-4DB6-48A4-8155-B9FE86579B46}" type="presParOf" srcId="{57212457-7FF1-483E-9A20-8B686BAC942F}" destId="{60F2C611-DD41-45E5-B7B9-A0D091CA70A6}" srcOrd="0" destOrd="0" presId="urn:microsoft.com/office/officeart/2005/8/layout/hierarchy2"/>
    <dgm:cxn modelId="{3725AD07-4221-4980-87F0-53DA8FE40C49}" type="presParOf" srcId="{C31AB23B-3DF8-47F2-AA67-850A9261D9C5}" destId="{B0AADA07-532A-4E73-AAE5-EDC332C8F81A}" srcOrd="1" destOrd="0" presId="urn:microsoft.com/office/officeart/2005/8/layout/hierarchy2"/>
    <dgm:cxn modelId="{F556C5F1-5538-41D7-98A6-3E8D3BC1D0DD}" type="presParOf" srcId="{B0AADA07-532A-4E73-AAE5-EDC332C8F81A}" destId="{A269B4B6-0134-4754-A87E-0C14B88AD8BD}" srcOrd="0" destOrd="0" presId="urn:microsoft.com/office/officeart/2005/8/layout/hierarchy2"/>
    <dgm:cxn modelId="{C3184162-BB79-4EA6-B1AC-6A2CC1999F27}" type="presParOf" srcId="{B0AADA07-532A-4E73-AAE5-EDC332C8F81A}" destId="{EC64E926-22A2-4726-949C-51E351EB52F3}" srcOrd="1" destOrd="0" presId="urn:microsoft.com/office/officeart/2005/8/layout/hierarchy2"/>
    <dgm:cxn modelId="{D0263A78-C7C4-4029-A6CD-6F29345B9564}" type="presParOf" srcId="{EC64E926-22A2-4726-949C-51E351EB52F3}" destId="{8EE2933D-F9D2-4681-8F24-AB19FB58A252}" srcOrd="0" destOrd="0" presId="urn:microsoft.com/office/officeart/2005/8/layout/hierarchy2"/>
    <dgm:cxn modelId="{341FC745-A40D-4B19-80A1-704005737837}" type="presParOf" srcId="{8EE2933D-F9D2-4681-8F24-AB19FB58A252}" destId="{CFDB1FD3-B750-481D-8250-B054BF367C31}" srcOrd="0" destOrd="0" presId="urn:microsoft.com/office/officeart/2005/8/layout/hierarchy2"/>
    <dgm:cxn modelId="{DDF49C48-ECD8-441B-A57F-6CB7BECF1A0A}" type="presParOf" srcId="{EC64E926-22A2-4726-949C-51E351EB52F3}" destId="{F443ECEB-1849-4DC0-925C-C4E702FE5C9D}" srcOrd="1" destOrd="0" presId="urn:microsoft.com/office/officeart/2005/8/layout/hierarchy2"/>
    <dgm:cxn modelId="{2EB791F2-410B-445F-A471-88FD4BDD30F2}" type="presParOf" srcId="{F443ECEB-1849-4DC0-925C-C4E702FE5C9D}" destId="{66A8D248-C1B1-4691-8EA7-330B0B6D21F3}" srcOrd="0" destOrd="0" presId="urn:microsoft.com/office/officeart/2005/8/layout/hierarchy2"/>
    <dgm:cxn modelId="{C12FA240-D28F-4D30-AA77-F92853ACD3AC}" type="presParOf" srcId="{F443ECEB-1849-4DC0-925C-C4E702FE5C9D}" destId="{A3941421-FBAA-439D-88AC-6C5E3CA81C6B}" srcOrd="1" destOrd="0" presId="urn:microsoft.com/office/officeart/2005/8/layout/hierarchy2"/>
    <dgm:cxn modelId="{52D08ACB-0C34-4975-8121-2B914D41DA9B}" type="presParOf" srcId="{743A9CDA-7ADF-48EE-94B5-347DB06D5B49}" destId="{9554F934-CBC6-4FA3-A99C-FD1BFFF4B908}" srcOrd="2" destOrd="0" presId="urn:microsoft.com/office/officeart/2005/8/layout/hierarchy2"/>
    <dgm:cxn modelId="{6E6597F4-8102-4262-9442-750B9E294ACD}" type="presParOf" srcId="{9554F934-CBC6-4FA3-A99C-FD1BFFF4B908}" destId="{9AD03E75-4743-4620-8552-92241BEB5F68}" srcOrd="0" destOrd="0" presId="urn:microsoft.com/office/officeart/2005/8/layout/hierarchy2"/>
    <dgm:cxn modelId="{F7DB7803-4710-40F8-89CE-05D1EBFC950A}" type="presParOf" srcId="{743A9CDA-7ADF-48EE-94B5-347DB06D5B49}" destId="{2C74724C-A54E-46AD-81B3-9A84EB37F78D}" srcOrd="3" destOrd="0" presId="urn:microsoft.com/office/officeart/2005/8/layout/hierarchy2"/>
    <dgm:cxn modelId="{963141A5-37F9-4C35-92F7-AFE788CEA9B2}" type="presParOf" srcId="{2C74724C-A54E-46AD-81B3-9A84EB37F78D}" destId="{689FE634-180A-43C0-938B-565267D424B5}" srcOrd="0" destOrd="0" presId="urn:microsoft.com/office/officeart/2005/8/layout/hierarchy2"/>
    <dgm:cxn modelId="{8AD52B0A-5EAF-43D2-AC1F-6FD012835BDF}" type="presParOf" srcId="{2C74724C-A54E-46AD-81B3-9A84EB37F78D}" destId="{63B3AB91-7EC6-4199-8DCD-F851592B27F1}" srcOrd="1" destOrd="0" presId="urn:microsoft.com/office/officeart/2005/8/layout/hierarchy2"/>
    <dgm:cxn modelId="{D72E0ECF-BEC5-40B4-A353-C9218E0F9C97}" type="presParOf" srcId="{63B3AB91-7EC6-4199-8DCD-F851592B27F1}" destId="{D1EBA797-DC75-487A-ADA7-6F23D0110BDB}" srcOrd="0" destOrd="0" presId="urn:microsoft.com/office/officeart/2005/8/layout/hierarchy2"/>
    <dgm:cxn modelId="{CE6D6BED-3BFA-4726-B994-63AE596185C5}" type="presParOf" srcId="{D1EBA797-DC75-487A-ADA7-6F23D0110BDB}" destId="{AEA88E7F-B418-412A-9A68-DDBFEEACC1B8}" srcOrd="0" destOrd="0" presId="urn:microsoft.com/office/officeart/2005/8/layout/hierarchy2"/>
    <dgm:cxn modelId="{54648A36-2333-4F16-931E-9AFE1A342809}" type="presParOf" srcId="{63B3AB91-7EC6-4199-8DCD-F851592B27F1}" destId="{50C231A4-4099-4799-8B55-B033DAB30CB4}" srcOrd="1" destOrd="0" presId="urn:microsoft.com/office/officeart/2005/8/layout/hierarchy2"/>
    <dgm:cxn modelId="{3819B0CC-3B79-4BA3-83A0-A0FEC00618E4}" type="presParOf" srcId="{50C231A4-4099-4799-8B55-B033DAB30CB4}" destId="{9C77D471-F535-44E8-9F44-26D3081F177A}" srcOrd="0" destOrd="0" presId="urn:microsoft.com/office/officeart/2005/8/layout/hierarchy2"/>
    <dgm:cxn modelId="{6BC183ED-6F01-47F0-8048-12EBE797EA2A}" type="presParOf" srcId="{50C231A4-4099-4799-8B55-B033DAB30CB4}" destId="{08C81027-4809-47B4-AA3A-8715400BC1B2}" srcOrd="1" destOrd="0" presId="urn:microsoft.com/office/officeart/2005/8/layout/hierarchy2"/>
    <dgm:cxn modelId="{35F54B7C-4790-46C7-9805-B43DC3FEF7E3}" type="presParOf" srcId="{08C81027-4809-47B4-AA3A-8715400BC1B2}" destId="{A017E380-7A64-41F5-A5C6-CE05DB2DF8D0}" srcOrd="0" destOrd="0" presId="urn:microsoft.com/office/officeart/2005/8/layout/hierarchy2"/>
    <dgm:cxn modelId="{B5CB6CD9-549D-49BB-8425-EE31C6018658}" type="presParOf" srcId="{A017E380-7A64-41F5-A5C6-CE05DB2DF8D0}" destId="{CCC1C35E-9386-4B57-8C7C-287898A68705}" srcOrd="0" destOrd="0" presId="urn:microsoft.com/office/officeart/2005/8/layout/hierarchy2"/>
    <dgm:cxn modelId="{54A91D28-EA32-4466-AD17-690DBFB05DB6}" type="presParOf" srcId="{08C81027-4809-47B4-AA3A-8715400BC1B2}" destId="{2E2D3A7F-223E-47DA-8873-BC6B0A066E74}" srcOrd="1" destOrd="0" presId="urn:microsoft.com/office/officeart/2005/8/layout/hierarchy2"/>
    <dgm:cxn modelId="{E37E990F-6010-4D5F-9BDA-73CF6686FAD8}" type="presParOf" srcId="{2E2D3A7F-223E-47DA-8873-BC6B0A066E74}" destId="{4AB0A9A4-A32A-4AAE-A147-2C8509C80F4E}" srcOrd="0" destOrd="0" presId="urn:microsoft.com/office/officeart/2005/8/layout/hierarchy2"/>
    <dgm:cxn modelId="{232B16C8-1AF5-406E-8718-C34F34C430CF}" type="presParOf" srcId="{2E2D3A7F-223E-47DA-8873-BC6B0A066E74}" destId="{3F5BA18E-2579-47E6-94EB-0019ABF8611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3B33A-B324-442E-88BC-DA2E5C35BB43}">
      <dsp:nvSpPr>
        <dsp:cNvPr id="0" name=""/>
        <dsp:cNvSpPr/>
      </dsp:nvSpPr>
      <dsp:spPr>
        <a:xfrm>
          <a:off x="1180332" y="1285586"/>
          <a:ext cx="1489596" cy="7447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Variable ?</a:t>
          </a:r>
        </a:p>
      </dsp:txBody>
      <dsp:txXfrm>
        <a:off x="1202146" y="1307400"/>
        <a:ext cx="1445968" cy="701170"/>
      </dsp:txXfrm>
    </dsp:sp>
    <dsp:sp modelId="{5030BB8F-95DF-4C3F-92C9-BF431B97C5A0}">
      <dsp:nvSpPr>
        <dsp:cNvPr id="0" name=""/>
        <dsp:cNvSpPr/>
      </dsp:nvSpPr>
      <dsp:spPr>
        <a:xfrm rot="18289469">
          <a:off x="2446156" y="1209511"/>
          <a:ext cx="1043382" cy="40429"/>
        </a:xfrm>
        <a:custGeom>
          <a:avLst/>
          <a:gdLst/>
          <a:ahLst/>
          <a:cxnLst/>
          <a:rect l="0" t="0" r="0" b="0"/>
          <a:pathLst>
            <a:path>
              <a:moveTo>
                <a:pt x="0" y="20214"/>
              </a:moveTo>
              <a:lnTo>
                <a:pt x="104338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941763" y="1203641"/>
        <a:ext cx="52169" cy="52169"/>
      </dsp:txXfrm>
    </dsp:sp>
    <dsp:sp modelId="{AFF0FE84-A61B-48BE-A124-591FE24AAA29}">
      <dsp:nvSpPr>
        <dsp:cNvPr id="0" name=""/>
        <dsp:cNvSpPr/>
      </dsp:nvSpPr>
      <dsp:spPr>
        <a:xfrm>
          <a:off x="3265766" y="429068"/>
          <a:ext cx="1489596" cy="74479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Comparaison de 2 groupes</a:t>
          </a:r>
        </a:p>
      </dsp:txBody>
      <dsp:txXfrm>
        <a:off x="3287580" y="450882"/>
        <a:ext cx="1445968" cy="701170"/>
      </dsp:txXfrm>
    </dsp:sp>
    <dsp:sp modelId="{AC642348-6BE7-48C6-AC60-A99783FF4076}">
      <dsp:nvSpPr>
        <dsp:cNvPr id="0" name=""/>
        <dsp:cNvSpPr/>
      </dsp:nvSpPr>
      <dsp:spPr>
        <a:xfrm rot="19457599">
          <a:off x="4686393" y="567123"/>
          <a:ext cx="733777" cy="40429"/>
        </a:xfrm>
        <a:custGeom>
          <a:avLst/>
          <a:gdLst/>
          <a:ahLst/>
          <a:cxnLst/>
          <a:rect l="0" t="0" r="0" b="0"/>
          <a:pathLst>
            <a:path>
              <a:moveTo>
                <a:pt x="0" y="20214"/>
              </a:moveTo>
              <a:lnTo>
                <a:pt x="733777" y="202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034938" y="568993"/>
        <a:ext cx="36688" cy="36688"/>
      </dsp:txXfrm>
    </dsp:sp>
    <dsp:sp modelId="{185F6972-C177-41F2-B20A-9CA1224712C0}">
      <dsp:nvSpPr>
        <dsp:cNvPr id="0" name=""/>
        <dsp:cNvSpPr/>
      </dsp:nvSpPr>
      <dsp:spPr>
        <a:xfrm>
          <a:off x="5351201" y="809"/>
          <a:ext cx="1489596" cy="7447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Distribution ?</a:t>
          </a:r>
        </a:p>
      </dsp:txBody>
      <dsp:txXfrm>
        <a:off x="5373015" y="22623"/>
        <a:ext cx="1445968" cy="701170"/>
      </dsp:txXfrm>
    </dsp:sp>
    <dsp:sp modelId="{C5A07CA4-1447-4353-AFCF-6545291E6FCF}">
      <dsp:nvSpPr>
        <dsp:cNvPr id="0" name=""/>
        <dsp:cNvSpPr/>
      </dsp:nvSpPr>
      <dsp:spPr>
        <a:xfrm>
          <a:off x="6840798" y="352993"/>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123821" y="358312"/>
        <a:ext cx="29791" cy="29791"/>
      </dsp:txXfrm>
    </dsp:sp>
    <dsp:sp modelId="{55E6DBE9-C89F-47A8-99BB-7C1879B92472}">
      <dsp:nvSpPr>
        <dsp:cNvPr id="0" name=""/>
        <dsp:cNvSpPr/>
      </dsp:nvSpPr>
      <dsp:spPr>
        <a:xfrm>
          <a:off x="7436636" y="809"/>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Test Paramétrique</a:t>
          </a:r>
        </a:p>
      </dsp:txBody>
      <dsp:txXfrm>
        <a:off x="7458450" y="22623"/>
        <a:ext cx="1445968" cy="701170"/>
      </dsp:txXfrm>
    </dsp:sp>
    <dsp:sp modelId="{41A27876-363B-4605-9080-98F402467B95}">
      <dsp:nvSpPr>
        <dsp:cNvPr id="0" name=""/>
        <dsp:cNvSpPr/>
      </dsp:nvSpPr>
      <dsp:spPr>
        <a:xfrm>
          <a:off x="8926233" y="352993"/>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209256" y="358312"/>
        <a:ext cx="29791" cy="29791"/>
      </dsp:txXfrm>
    </dsp:sp>
    <dsp:sp modelId="{B6FAE5F0-BD67-4FF9-8BDC-E5B30E82C060}">
      <dsp:nvSpPr>
        <dsp:cNvPr id="0" name=""/>
        <dsp:cNvSpPr/>
      </dsp:nvSpPr>
      <dsp:spPr>
        <a:xfrm>
          <a:off x="9522071" y="809"/>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Test ?</a:t>
          </a:r>
        </a:p>
      </dsp:txBody>
      <dsp:txXfrm>
        <a:off x="9543885" y="22623"/>
        <a:ext cx="1445968" cy="701170"/>
      </dsp:txXfrm>
    </dsp:sp>
    <dsp:sp modelId="{9F233453-1DF2-44F3-8F47-2FFDA2C2CC7E}">
      <dsp:nvSpPr>
        <dsp:cNvPr id="0" name=""/>
        <dsp:cNvSpPr/>
      </dsp:nvSpPr>
      <dsp:spPr>
        <a:xfrm rot="2142401">
          <a:off x="4686393" y="995382"/>
          <a:ext cx="733777" cy="40429"/>
        </a:xfrm>
        <a:custGeom>
          <a:avLst/>
          <a:gdLst/>
          <a:ahLst/>
          <a:cxnLst/>
          <a:rect l="0" t="0" r="0" b="0"/>
          <a:pathLst>
            <a:path>
              <a:moveTo>
                <a:pt x="0" y="20214"/>
              </a:moveTo>
              <a:lnTo>
                <a:pt x="733777" y="202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034938" y="997252"/>
        <a:ext cx="36688" cy="36688"/>
      </dsp:txXfrm>
    </dsp:sp>
    <dsp:sp modelId="{C352D683-DB78-49E7-84B1-57185238FE4A}">
      <dsp:nvSpPr>
        <dsp:cNvPr id="0" name=""/>
        <dsp:cNvSpPr/>
      </dsp:nvSpPr>
      <dsp:spPr>
        <a:xfrm>
          <a:off x="5351201" y="857327"/>
          <a:ext cx="1489596" cy="7447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Distribution ?</a:t>
          </a:r>
        </a:p>
      </dsp:txBody>
      <dsp:txXfrm>
        <a:off x="5373015" y="879141"/>
        <a:ext cx="1445968" cy="701170"/>
      </dsp:txXfrm>
    </dsp:sp>
    <dsp:sp modelId="{84994A0A-C9F3-47D9-BBA6-AF34123ABEEA}">
      <dsp:nvSpPr>
        <dsp:cNvPr id="0" name=""/>
        <dsp:cNvSpPr/>
      </dsp:nvSpPr>
      <dsp:spPr>
        <a:xfrm>
          <a:off x="6840798" y="1209511"/>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123821" y="1214830"/>
        <a:ext cx="29791" cy="29791"/>
      </dsp:txXfrm>
    </dsp:sp>
    <dsp:sp modelId="{11CB56BA-F607-4A04-805A-33E971924733}">
      <dsp:nvSpPr>
        <dsp:cNvPr id="0" name=""/>
        <dsp:cNvSpPr/>
      </dsp:nvSpPr>
      <dsp:spPr>
        <a:xfrm>
          <a:off x="7436636" y="857327"/>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Test Non Paramétrique</a:t>
          </a:r>
        </a:p>
      </dsp:txBody>
      <dsp:txXfrm>
        <a:off x="7458450" y="879141"/>
        <a:ext cx="1445968" cy="701170"/>
      </dsp:txXfrm>
    </dsp:sp>
    <dsp:sp modelId="{EF11D5E7-9819-484B-A81C-59273FCDC597}">
      <dsp:nvSpPr>
        <dsp:cNvPr id="0" name=""/>
        <dsp:cNvSpPr/>
      </dsp:nvSpPr>
      <dsp:spPr>
        <a:xfrm>
          <a:off x="8926233" y="1209511"/>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209256" y="1214830"/>
        <a:ext cx="29791" cy="29791"/>
      </dsp:txXfrm>
    </dsp:sp>
    <dsp:sp modelId="{D5475B94-1773-4A04-BFB0-A82630D2B2DB}">
      <dsp:nvSpPr>
        <dsp:cNvPr id="0" name=""/>
        <dsp:cNvSpPr/>
      </dsp:nvSpPr>
      <dsp:spPr>
        <a:xfrm>
          <a:off x="9522071" y="857327"/>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Test ?</a:t>
          </a:r>
        </a:p>
      </dsp:txBody>
      <dsp:txXfrm>
        <a:off x="9543885" y="879141"/>
        <a:ext cx="1445968" cy="701170"/>
      </dsp:txXfrm>
    </dsp:sp>
    <dsp:sp modelId="{ECC435F8-DB31-42C9-A760-EE0DBF1F5A2D}">
      <dsp:nvSpPr>
        <dsp:cNvPr id="0" name=""/>
        <dsp:cNvSpPr/>
      </dsp:nvSpPr>
      <dsp:spPr>
        <a:xfrm rot="3310531">
          <a:off x="2446156" y="2066029"/>
          <a:ext cx="1043382" cy="40429"/>
        </a:xfrm>
        <a:custGeom>
          <a:avLst/>
          <a:gdLst/>
          <a:ahLst/>
          <a:cxnLst/>
          <a:rect l="0" t="0" r="0" b="0"/>
          <a:pathLst>
            <a:path>
              <a:moveTo>
                <a:pt x="0" y="20214"/>
              </a:moveTo>
              <a:lnTo>
                <a:pt x="104338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941763" y="2060159"/>
        <a:ext cx="52169" cy="52169"/>
      </dsp:txXfrm>
    </dsp:sp>
    <dsp:sp modelId="{C9D9C6E6-E134-4FAA-B362-6B17E3D10A07}">
      <dsp:nvSpPr>
        <dsp:cNvPr id="0" name=""/>
        <dsp:cNvSpPr/>
      </dsp:nvSpPr>
      <dsp:spPr>
        <a:xfrm>
          <a:off x="3265766" y="2142104"/>
          <a:ext cx="1489596" cy="74479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Comparaison de 3 groupes ou plus</a:t>
          </a:r>
        </a:p>
      </dsp:txBody>
      <dsp:txXfrm>
        <a:off x="3287580" y="2163918"/>
        <a:ext cx="1445968" cy="701170"/>
      </dsp:txXfrm>
    </dsp:sp>
    <dsp:sp modelId="{EF5B4EE2-557F-44D0-B40C-0CC69E2FAB88}">
      <dsp:nvSpPr>
        <dsp:cNvPr id="0" name=""/>
        <dsp:cNvSpPr/>
      </dsp:nvSpPr>
      <dsp:spPr>
        <a:xfrm rot="19457599">
          <a:off x="4686393" y="2280159"/>
          <a:ext cx="733777" cy="40429"/>
        </a:xfrm>
        <a:custGeom>
          <a:avLst/>
          <a:gdLst/>
          <a:ahLst/>
          <a:cxnLst/>
          <a:rect l="0" t="0" r="0" b="0"/>
          <a:pathLst>
            <a:path>
              <a:moveTo>
                <a:pt x="0" y="20214"/>
              </a:moveTo>
              <a:lnTo>
                <a:pt x="733777" y="202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034938" y="2282029"/>
        <a:ext cx="36688" cy="36688"/>
      </dsp:txXfrm>
    </dsp:sp>
    <dsp:sp modelId="{EEDDA04E-2054-4C0A-9ABF-F82B9C3759D2}">
      <dsp:nvSpPr>
        <dsp:cNvPr id="0" name=""/>
        <dsp:cNvSpPr/>
      </dsp:nvSpPr>
      <dsp:spPr>
        <a:xfrm>
          <a:off x="5351201" y="1713845"/>
          <a:ext cx="1489596" cy="7447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a:t>Distribution ?</a:t>
          </a:r>
          <a:endParaRPr lang="fr-FR" sz="1600" kern="1200" dirty="0"/>
        </a:p>
      </dsp:txBody>
      <dsp:txXfrm>
        <a:off x="5373015" y="1735659"/>
        <a:ext cx="1445968" cy="701170"/>
      </dsp:txXfrm>
    </dsp:sp>
    <dsp:sp modelId="{57212457-7FF1-483E-9A20-8B686BAC942F}">
      <dsp:nvSpPr>
        <dsp:cNvPr id="0" name=""/>
        <dsp:cNvSpPr/>
      </dsp:nvSpPr>
      <dsp:spPr>
        <a:xfrm>
          <a:off x="6840798" y="2066029"/>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123821" y="2071348"/>
        <a:ext cx="29791" cy="29791"/>
      </dsp:txXfrm>
    </dsp:sp>
    <dsp:sp modelId="{A269B4B6-0134-4754-A87E-0C14B88AD8BD}">
      <dsp:nvSpPr>
        <dsp:cNvPr id="0" name=""/>
        <dsp:cNvSpPr/>
      </dsp:nvSpPr>
      <dsp:spPr>
        <a:xfrm>
          <a:off x="7436636" y="1713845"/>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Test Paramétrique</a:t>
          </a:r>
        </a:p>
      </dsp:txBody>
      <dsp:txXfrm>
        <a:off x="7458450" y="1735659"/>
        <a:ext cx="1445968" cy="701170"/>
      </dsp:txXfrm>
    </dsp:sp>
    <dsp:sp modelId="{8EE2933D-F9D2-4681-8F24-AB19FB58A252}">
      <dsp:nvSpPr>
        <dsp:cNvPr id="0" name=""/>
        <dsp:cNvSpPr/>
      </dsp:nvSpPr>
      <dsp:spPr>
        <a:xfrm>
          <a:off x="8926233" y="2066029"/>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209256" y="2071348"/>
        <a:ext cx="29791" cy="29791"/>
      </dsp:txXfrm>
    </dsp:sp>
    <dsp:sp modelId="{66A8D248-C1B1-4691-8EA7-330B0B6D21F3}">
      <dsp:nvSpPr>
        <dsp:cNvPr id="0" name=""/>
        <dsp:cNvSpPr/>
      </dsp:nvSpPr>
      <dsp:spPr>
        <a:xfrm>
          <a:off x="9522071" y="1713845"/>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Test ?</a:t>
          </a:r>
        </a:p>
      </dsp:txBody>
      <dsp:txXfrm>
        <a:off x="9543885" y="1735659"/>
        <a:ext cx="1445968" cy="701170"/>
      </dsp:txXfrm>
    </dsp:sp>
    <dsp:sp modelId="{9554F934-CBC6-4FA3-A99C-FD1BFFF4B908}">
      <dsp:nvSpPr>
        <dsp:cNvPr id="0" name=""/>
        <dsp:cNvSpPr/>
      </dsp:nvSpPr>
      <dsp:spPr>
        <a:xfrm rot="2142401">
          <a:off x="4686393" y="2708418"/>
          <a:ext cx="733777" cy="40429"/>
        </a:xfrm>
        <a:custGeom>
          <a:avLst/>
          <a:gdLst/>
          <a:ahLst/>
          <a:cxnLst/>
          <a:rect l="0" t="0" r="0" b="0"/>
          <a:pathLst>
            <a:path>
              <a:moveTo>
                <a:pt x="0" y="20214"/>
              </a:moveTo>
              <a:lnTo>
                <a:pt x="733777" y="202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034938" y="2710288"/>
        <a:ext cx="36688" cy="36688"/>
      </dsp:txXfrm>
    </dsp:sp>
    <dsp:sp modelId="{689FE634-180A-43C0-938B-565267D424B5}">
      <dsp:nvSpPr>
        <dsp:cNvPr id="0" name=""/>
        <dsp:cNvSpPr/>
      </dsp:nvSpPr>
      <dsp:spPr>
        <a:xfrm>
          <a:off x="5351201" y="2570363"/>
          <a:ext cx="1489596" cy="7447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Distribution ?</a:t>
          </a:r>
        </a:p>
      </dsp:txBody>
      <dsp:txXfrm>
        <a:off x="5373015" y="2592177"/>
        <a:ext cx="1445968" cy="701170"/>
      </dsp:txXfrm>
    </dsp:sp>
    <dsp:sp modelId="{D1EBA797-DC75-487A-ADA7-6F23D0110BDB}">
      <dsp:nvSpPr>
        <dsp:cNvPr id="0" name=""/>
        <dsp:cNvSpPr/>
      </dsp:nvSpPr>
      <dsp:spPr>
        <a:xfrm>
          <a:off x="6840798" y="2922547"/>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123821" y="2927866"/>
        <a:ext cx="29791" cy="29791"/>
      </dsp:txXfrm>
    </dsp:sp>
    <dsp:sp modelId="{9C77D471-F535-44E8-9F44-26D3081F177A}">
      <dsp:nvSpPr>
        <dsp:cNvPr id="0" name=""/>
        <dsp:cNvSpPr/>
      </dsp:nvSpPr>
      <dsp:spPr>
        <a:xfrm>
          <a:off x="7436636" y="2570363"/>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Test Non Paramétrique</a:t>
          </a:r>
        </a:p>
      </dsp:txBody>
      <dsp:txXfrm>
        <a:off x="7458450" y="2592177"/>
        <a:ext cx="1445968" cy="701170"/>
      </dsp:txXfrm>
    </dsp:sp>
    <dsp:sp modelId="{A017E380-7A64-41F5-A5C6-CE05DB2DF8D0}">
      <dsp:nvSpPr>
        <dsp:cNvPr id="0" name=""/>
        <dsp:cNvSpPr/>
      </dsp:nvSpPr>
      <dsp:spPr>
        <a:xfrm>
          <a:off x="8926233" y="2922547"/>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209256" y="2927866"/>
        <a:ext cx="29791" cy="29791"/>
      </dsp:txXfrm>
    </dsp:sp>
    <dsp:sp modelId="{4AB0A9A4-A32A-4AAE-A147-2C8509C80F4E}">
      <dsp:nvSpPr>
        <dsp:cNvPr id="0" name=""/>
        <dsp:cNvSpPr/>
      </dsp:nvSpPr>
      <dsp:spPr>
        <a:xfrm>
          <a:off x="9522071" y="2570363"/>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Test ?</a:t>
          </a:r>
        </a:p>
      </dsp:txBody>
      <dsp:txXfrm>
        <a:off x="9543885" y="2592177"/>
        <a:ext cx="1445968" cy="701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3B33A-B324-442E-88BC-DA2E5C35BB43}">
      <dsp:nvSpPr>
        <dsp:cNvPr id="0" name=""/>
        <dsp:cNvSpPr/>
      </dsp:nvSpPr>
      <dsp:spPr>
        <a:xfrm>
          <a:off x="628652" y="1285586"/>
          <a:ext cx="2592955" cy="7447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Variables</a:t>
          </a:r>
          <a:br>
            <a:rPr lang="fr-FR" sz="1500" kern="1200" dirty="0"/>
          </a:br>
          <a:r>
            <a:rPr lang="fr-FR" sz="1500" kern="1200" dirty="0"/>
            <a:t>Quantitative (moyenne) +</a:t>
          </a:r>
          <a:br>
            <a:rPr lang="fr-FR" sz="1500" kern="1200" dirty="0"/>
          </a:br>
          <a:r>
            <a:rPr lang="fr-FR" sz="1500" kern="1200" dirty="0"/>
            <a:t>Qualitative (groupe)</a:t>
          </a:r>
        </a:p>
      </dsp:txBody>
      <dsp:txXfrm>
        <a:off x="650466" y="1307400"/>
        <a:ext cx="2549327" cy="701170"/>
      </dsp:txXfrm>
    </dsp:sp>
    <dsp:sp modelId="{5030BB8F-95DF-4C3F-92C9-BF431B97C5A0}">
      <dsp:nvSpPr>
        <dsp:cNvPr id="0" name=""/>
        <dsp:cNvSpPr/>
      </dsp:nvSpPr>
      <dsp:spPr>
        <a:xfrm rot="18289469">
          <a:off x="2997836" y="1209511"/>
          <a:ext cx="1043382" cy="40429"/>
        </a:xfrm>
        <a:custGeom>
          <a:avLst/>
          <a:gdLst/>
          <a:ahLst/>
          <a:cxnLst/>
          <a:rect l="0" t="0" r="0" b="0"/>
          <a:pathLst>
            <a:path>
              <a:moveTo>
                <a:pt x="0" y="20214"/>
              </a:moveTo>
              <a:lnTo>
                <a:pt x="104338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493442" y="1203641"/>
        <a:ext cx="52169" cy="52169"/>
      </dsp:txXfrm>
    </dsp:sp>
    <dsp:sp modelId="{AFF0FE84-A61B-48BE-A124-591FE24AAA29}">
      <dsp:nvSpPr>
        <dsp:cNvPr id="0" name=""/>
        <dsp:cNvSpPr/>
      </dsp:nvSpPr>
      <dsp:spPr>
        <a:xfrm>
          <a:off x="3817446" y="429068"/>
          <a:ext cx="1489596" cy="74479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Comparaison de 2 groupes</a:t>
          </a:r>
        </a:p>
      </dsp:txBody>
      <dsp:txXfrm>
        <a:off x="3839260" y="450882"/>
        <a:ext cx="1445968" cy="701170"/>
      </dsp:txXfrm>
    </dsp:sp>
    <dsp:sp modelId="{AC642348-6BE7-48C6-AC60-A99783FF4076}">
      <dsp:nvSpPr>
        <dsp:cNvPr id="0" name=""/>
        <dsp:cNvSpPr/>
      </dsp:nvSpPr>
      <dsp:spPr>
        <a:xfrm rot="19457599">
          <a:off x="5238073" y="567123"/>
          <a:ext cx="733777" cy="40429"/>
        </a:xfrm>
        <a:custGeom>
          <a:avLst/>
          <a:gdLst/>
          <a:ahLst/>
          <a:cxnLst/>
          <a:rect l="0" t="0" r="0" b="0"/>
          <a:pathLst>
            <a:path>
              <a:moveTo>
                <a:pt x="0" y="20214"/>
              </a:moveTo>
              <a:lnTo>
                <a:pt x="733777" y="202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86617" y="568993"/>
        <a:ext cx="36688" cy="36688"/>
      </dsp:txXfrm>
    </dsp:sp>
    <dsp:sp modelId="{185F6972-C177-41F2-B20A-9CA1224712C0}">
      <dsp:nvSpPr>
        <dsp:cNvPr id="0" name=""/>
        <dsp:cNvSpPr/>
      </dsp:nvSpPr>
      <dsp:spPr>
        <a:xfrm>
          <a:off x="5902881" y="809"/>
          <a:ext cx="1489596" cy="7447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Distribution Normale</a:t>
          </a:r>
        </a:p>
      </dsp:txBody>
      <dsp:txXfrm>
        <a:off x="5924695" y="22623"/>
        <a:ext cx="1445968" cy="701170"/>
      </dsp:txXfrm>
    </dsp:sp>
    <dsp:sp modelId="{C5A07CA4-1447-4353-AFCF-6545291E6FCF}">
      <dsp:nvSpPr>
        <dsp:cNvPr id="0" name=""/>
        <dsp:cNvSpPr/>
      </dsp:nvSpPr>
      <dsp:spPr>
        <a:xfrm>
          <a:off x="7392477" y="352993"/>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675500" y="358312"/>
        <a:ext cx="29791" cy="29791"/>
      </dsp:txXfrm>
    </dsp:sp>
    <dsp:sp modelId="{55E6DBE9-C89F-47A8-99BB-7C1879B92472}">
      <dsp:nvSpPr>
        <dsp:cNvPr id="0" name=""/>
        <dsp:cNvSpPr/>
      </dsp:nvSpPr>
      <dsp:spPr>
        <a:xfrm>
          <a:off x="7988316" y="809"/>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Test Paramétrique</a:t>
          </a:r>
        </a:p>
      </dsp:txBody>
      <dsp:txXfrm>
        <a:off x="8010130" y="22623"/>
        <a:ext cx="1445968" cy="701170"/>
      </dsp:txXfrm>
    </dsp:sp>
    <dsp:sp modelId="{41A27876-363B-4605-9080-98F402467B95}">
      <dsp:nvSpPr>
        <dsp:cNvPr id="0" name=""/>
        <dsp:cNvSpPr/>
      </dsp:nvSpPr>
      <dsp:spPr>
        <a:xfrm>
          <a:off x="9477912" y="352993"/>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760935" y="358312"/>
        <a:ext cx="29791" cy="29791"/>
      </dsp:txXfrm>
    </dsp:sp>
    <dsp:sp modelId="{B6FAE5F0-BD67-4FF9-8BDC-E5B30E82C060}">
      <dsp:nvSpPr>
        <dsp:cNvPr id="0" name=""/>
        <dsp:cNvSpPr/>
      </dsp:nvSpPr>
      <dsp:spPr>
        <a:xfrm>
          <a:off x="10073751" y="809"/>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T Test </a:t>
          </a:r>
          <a:r>
            <a:rPr lang="fr-FR" sz="1500" kern="1200" dirty="0" err="1"/>
            <a:t>Student</a:t>
          </a:r>
          <a:endParaRPr lang="fr-FR" sz="1500" kern="1200" dirty="0"/>
        </a:p>
      </dsp:txBody>
      <dsp:txXfrm>
        <a:off x="10095565" y="22623"/>
        <a:ext cx="1445968" cy="701170"/>
      </dsp:txXfrm>
    </dsp:sp>
    <dsp:sp modelId="{9F233453-1DF2-44F3-8F47-2FFDA2C2CC7E}">
      <dsp:nvSpPr>
        <dsp:cNvPr id="0" name=""/>
        <dsp:cNvSpPr/>
      </dsp:nvSpPr>
      <dsp:spPr>
        <a:xfrm rot="2142401">
          <a:off x="5238073" y="995382"/>
          <a:ext cx="733777" cy="40429"/>
        </a:xfrm>
        <a:custGeom>
          <a:avLst/>
          <a:gdLst/>
          <a:ahLst/>
          <a:cxnLst/>
          <a:rect l="0" t="0" r="0" b="0"/>
          <a:pathLst>
            <a:path>
              <a:moveTo>
                <a:pt x="0" y="20214"/>
              </a:moveTo>
              <a:lnTo>
                <a:pt x="733777" y="202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86617" y="997252"/>
        <a:ext cx="36688" cy="36688"/>
      </dsp:txXfrm>
    </dsp:sp>
    <dsp:sp modelId="{C352D683-DB78-49E7-84B1-57185238FE4A}">
      <dsp:nvSpPr>
        <dsp:cNvPr id="0" name=""/>
        <dsp:cNvSpPr/>
      </dsp:nvSpPr>
      <dsp:spPr>
        <a:xfrm>
          <a:off x="5902881" y="857327"/>
          <a:ext cx="1489596" cy="7447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Distribution Non Normale</a:t>
          </a:r>
        </a:p>
      </dsp:txBody>
      <dsp:txXfrm>
        <a:off x="5924695" y="879141"/>
        <a:ext cx="1445968" cy="701170"/>
      </dsp:txXfrm>
    </dsp:sp>
    <dsp:sp modelId="{84994A0A-C9F3-47D9-BBA6-AF34123ABEEA}">
      <dsp:nvSpPr>
        <dsp:cNvPr id="0" name=""/>
        <dsp:cNvSpPr/>
      </dsp:nvSpPr>
      <dsp:spPr>
        <a:xfrm>
          <a:off x="7392477" y="1209511"/>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675500" y="1214830"/>
        <a:ext cx="29791" cy="29791"/>
      </dsp:txXfrm>
    </dsp:sp>
    <dsp:sp modelId="{11CB56BA-F607-4A04-805A-33E971924733}">
      <dsp:nvSpPr>
        <dsp:cNvPr id="0" name=""/>
        <dsp:cNvSpPr/>
      </dsp:nvSpPr>
      <dsp:spPr>
        <a:xfrm>
          <a:off x="7988316" y="857327"/>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Test Non Paramétrique</a:t>
          </a:r>
        </a:p>
      </dsp:txBody>
      <dsp:txXfrm>
        <a:off x="8010130" y="879141"/>
        <a:ext cx="1445968" cy="701170"/>
      </dsp:txXfrm>
    </dsp:sp>
    <dsp:sp modelId="{EF11D5E7-9819-484B-A81C-59273FCDC597}">
      <dsp:nvSpPr>
        <dsp:cNvPr id="0" name=""/>
        <dsp:cNvSpPr/>
      </dsp:nvSpPr>
      <dsp:spPr>
        <a:xfrm>
          <a:off x="9477912" y="1209511"/>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760935" y="1214830"/>
        <a:ext cx="29791" cy="29791"/>
      </dsp:txXfrm>
    </dsp:sp>
    <dsp:sp modelId="{D5475B94-1773-4A04-BFB0-A82630D2B2DB}">
      <dsp:nvSpPr>
        <dsp:cNvPr id="0" name=""/>
        <dsp:cNvSpPr/>
      </dsp:nvSpPr>
      <dsp:spPr>
        <a:xfrm>
          <a:off x="10073751" y="857327"/>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Test de Wilcoxon Mann-Whitney</a:t>
          </a:r>
        </a:p>
      </dsp:txBody>
      <dsp:txXfrm>
        <a:off x="10095565" y="879141"/>
        <a:ext cx="1445968" cy="701170"/>
      </dsp:txXfrm>
    </dsp:sp>
    <dsp:sp modelId="{ECC435F8-DB31-42C9-A760-EE0DBF1F5A2D}">
      <dsp:nvSpPr>
        <dsp:cNvPr id="0" name=""/>
        <dsp:cNvSpPr/>
      </dsp:nvSpPr>
      <dsp:spPr>
        <a:xfrm rot="3310531">
          <a:off x="2997836" y="2066029"/>
          <a:ext cx="1043382" cy="40429"/>
        </a:xfrm>
        <a:custGeom>
          <a:avLst/>
          <a:gdLst/>
          <a:ahLst/>
          <a:cxnLst/>
          <a:rect l="0" t="0" r="0" b="0"/>
          <a:pathLst>
            <a:path>
              <a:moveTo>
                <a:pt x="0" y="20214"/>
              </a:moveTo>
              <a:lnTo>
                <a:pt x="1043382" y="2021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493442" y="2060159"/>
        <a:ext cx="52169" cy="52169"/>
      </dsp:txXfrm>
    </dsp:sp>
    <dsp:sp modelId="{C9D9C6E6-E134-4FAA-B362-6B17E3D10A07}">
      <dsp:nvSpPr>
        <dsp:cNvPr id="0" name=""/>
        <dsp:cNvSpPr/>
      </dsp:nvSpPr>
      <dsp:spPr>
        <a:xfrm>
          <a:off x="3817446" y="2142104"/>
          <a:ext cx="1489596" cy="74479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Comparaison de 3 groupes ou plus</a:t>
          </a:r>
        </a:p>
      </dsp:txBody>
      <dsp:txXfrm>
        <a:off x="3839260" y="2163918"/>
        <a:ext cx="1445968" cy="701170"/>
      </dsp:txXfrm>
    </dsp:sp>
    <dsp:sp modelId="{EF5B4EE2-557F-44D0-B40C-0CC69E2FAB88}">
      <dsp:nvSpPr>
        <dsp:cNvPr id="0" name=""/>
        <dsp:cNvSpPr/>
      </dsp:nvSpPr>
      <dsp:spPr>
        <a:xfrm rot="19457599">
          <a:off x="5238073" y="2280159"/>
          <a:ext cx="733777" cy="40429"/>
        </a:xfrm>
        <a:custGeom>
          <a:avLst/>
          <a:gdLst/>
          <a:ahLst/>
          <a:cxnLst/>
          <a:rect l="0" t="0" r="0" b="0"/>
          <a:pathLst>
            <a:path>
              <a:moveTo>
                <a:pt x="0" y="20214"/>
              </a:moveTo>
              <a:lnTo>
                <a:pt x="733777" y="202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86617" y="2282029"/>
        <a:ext cx="36688" cy="36688"/>
      </dsp:txXfrm>
    </dsp:sp>
    <dsp:sp modelId="{EEDDA04E-2054-4C0A-9ABF-F82B9C3759D2}">
      <dsp:nvSpPr>
        <dsp:cNvPr id="0" name=""/>
        <dsp:cNvSpPr/>
      </dsp:nvSpPr>
      <dsp:spPr>
        <a:xfrm>
          <a:off x="5902881" y="1713845"/>
          <a:ext cx="1489596" cy="7447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Distribution Normale</a:t>
          </a:r>
        </a:p>
      </dsp:txBody>
      <dsp:txXfrm>
        <a:off x="5924695" y="1735659"/>
        <a:ext cx="1445968" cy="701170"/>
      </dsp:txXfrm>
    </dsp:sp>
    <dsp:sp modelId="{57212457-7FF1-483E-9A20-8B686BAC942F}">
      <dsp:nvSpPr>
        <dsp:cNvPr id="0" name=""/>
        <dsp:cNvSpPr/>
      </dsp:nvSpPr>
      <dsp:spPr>
        <a:xfrm>
          <a:off x="7392477" y="2066029"/>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675500" y="2071348"/>
        <a:ext cx="29791" cy="29791"/>
      </dsp:txXfrm>
    </dsp:sp>
    <dsp:sp modelId="{A269B4B6-0134-4754-A87E-0C14B88AD8BD}">
      <dsp:nvSpPr>
        <dsp:cNvPr id="0" name=""/>
        <dsp:cNvSpPr/>
      </dsp:nvSpPr>
      <dsp:spPr>
        <a:xfrm>
          <a:off x="7988316" y="1713845"/>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Test Paramétrique</a:t>
          </a:r>
        </a:p>
      </dsp:txBody>
      <dsp:txXfrm>
        <a:off x="8010130" y="1735659"/>
        <a:ext cx="1445968" cy="701170"/>
      </dsp:txXfrm>
    </dsp:sp>
    <dsp:sp modelId="{8EE2933D-F9D2-4681-8F24-AB19FB58A252}">
      <dsp:nvSpPr>
        <dsp:cNvPr id="0" name=""/>
        <dsp:cNvSpPr/>
      </dsp:nvSpPr>
      <dsp:spPr>
        <a:xfrm>
          <a:off x="9477912" y="2066029"/>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760935" y="2071348"/>
        <a:ext cx="29791" cy="29791"/>
      </dsp:txXfrm>
    </dsp:sp>
    <dsp:sp modelId="{66A8D248-C1B1-4691-8EA7-330B0B6D21F3}">
      <dsp:nvSpPr>
        <dsp:cNvPr id="0" name=""/>
        <dsp:cNvSpPr/>
      </dsp:nvSpPr>
      <dsp:spPr>
        <a:xfrm>
          <a:off x="10073751" y="1713845"/>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Test ANOVA</a:t>
          </a:r>
        </a:p>
      </dsp:txBody>
      <dsp:txXfrm>
        <a:off x="10095565" y="1735659"/>
        <a:ext cx="1445968" cy="701170"/>
      </dsp:txXfrm>
    </dsp:sp>
    <dsp:sp modelId="{9554F934-CBC6-4FA3-A99C-FD1BFFF4B908}">
      <dsp:nvSpPr>
        <dsp:cNvPr id="0" name=""/>
        <dsp:cNvSpPr/>
      </dsp:nvSpPr>
      <dsp:spPr>
        <a:xfrm rot="2142401">
          <a:off x="5238073" y="2708418"/>
          <a:ext cx="733777" cy="40429"/>
        </a:xfrm>
        <a:custGeom>
          <a:avLst/>
          <a:gdLst/>
          <a:ahLst/>
          <a:cxnLst/>
          <a:rect l="0" t="0" r="0" b="0"/>
          <a:pathLst>
            <a:path>
              <a:moveTo>
                <a:pt x="0" y="20214"/>
              </a:moveTo>
              <a:lnTo>
                <a:pt x="733777" y="202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586617" y="2710288"/>
        <a:ext cx="36688" cy="36688"/>
      </dsp:txXfrm>
    </dsp:sp>
    <dsp:sp modelId="{689FE634-180A-43C0-938B-565267D424B5}">
      <dsp:nvSpPr>
        <dsp:cNvPr id="0" name=""/>
        <dsp:cNvSpPr/>
      </dsp:nvSpPr>
      <dsp:spPr>
        <a:xfrm>
          <a:off x="5902881" y="2570363"/>
          <a:ext cx="1489596" cy="7447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Distribution Non Normale</a:t>
          </a:r>
        </a:p>
      </dsp:txBody>
      <dsp:txXfrm>
        <a:off x="5924695" y="2592177"/>
        <a:ext cx="1445968" cy="701170"/>
      </dsp:txXfrm>
    </dsp:sp>
    <dsp:sp modelId="{D1EBA797-DC75-487A-ADA7-6F23D0110BDB}">
      <dsp:nvSpPr>
        <dsp:cNvPr id="0" name=""/>
        <dsp:cNvSpPr/>
      </dsp:nvSpPr>
      <dsp:spPr>
        <a:xfrm>
          <a:off x="7392477" y="2922547"/>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7675500" y="2927866"/>
        <a:ext cx="29791" cy="29791"/>
      </dsp:txXfrm>
    </dsp:sp>
    <dsp:sp modelId="{9C77D471-F535-44E8-9F44-26D3081F177A}">
      <dsp:nvSpPr>
        <dsp:cNvPr id="0" name=""/>
        <dsp:cNvSpPr/>
      </dsp:nvSpPr>
      <dsp:spPr>
        <a:xfrm>
          <a:off x="7988316" y="2570363"/>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Test Non Paramétrique</a:t>
          </a:r>
        </a:p>
      </dsp:txBody>
      <dsp:txXfrm>
        <a:off x="8010130" y="2592177"/>
        <a:ext cx="1445968" cy="701170"/>
      </dsp:txXfrm>
    </dsp:sp>
    <dsp:sp modelId="{A017E380-7A64-41F5-A5C6-CE05DB2DF8D0}">
      <dsp:nvSpPr>
        <dsp:cNvPr id="0" name=""/>
        <dsp:cNvSpPr/>
      </dsp:nvSpPr>
      <dsp:spPr>
        <a:xfrm>
          <a:off x="9477912" y="2922547"/>
          <a:ext cx="595838" cy="40429"/>
        </a:xfrm>
        <a:custGeom>
          <a:avLst/>
          <a:gdLst/>
          <a:ahLst/>
          <a:cxnLst/>
          <a:rect l="0" t="0" r="0" b="0"/>
          <a:pathLst>
            <a:path>
              <a:moveTo>
                <a:pt x="0" y="20214"/>
              </a:moveTo>
              <a:lnTo>
                <a:pt x="595838" y="20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9760935" y="2927866"/>
        <a:ext cx="29791" cy="29791"/>
      </dsp:txXfrm>
    </dsp:sp>
    <dsp:sp modelId="{4AB0A9A4-A32A-4AAE-A147-2C8509C80F4E}">
      <dsp:nvSpPr>
        <dsp:cNvPr id="0" name=""/>
        <dsp:cNvSpPr/>
      </dsp:nvSpPr>
      <dsp:spPr>
        <a:xfrm>
          <a:off x="10073751" y="2570363"/>
          <a:ext cx="1489596" cy="74479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fr-FR" sz="1500" kern="1200" dirty="0"/>
            <a:t>Test </a:t>
          </a:r>
          <a:br>
            <a:rPr lang="fr-FR" sz="1500" kern="1200" dirty="0"/>
          </a:br>
          <a:r>
            <a:rPr lang="fr-FR" sz="1500" kern="1200" dirty="0" err="1"/>
            <a:t>Kruskall</a:t>
          </a:r>
          <a:r>
            <a:rPr lang="fr-FR" sz="1500" kern="1200" dirty="0"/>
            <a:t> Wallis</a:t>
          </a:r>
        </a:p>
      </dsp:txBody>
      <dsp:txXfrm>
        <a:off x="10095565" y="2592177"/>
        <a:ext cx="1445968" cy="7011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67FF8-965F-48E6-AE84-6DE4453954D9}" type="datetimeFigureOut">
              <a:rPr lang="fr-FR" smtClean="0"/>
              <a:t>20/11/2023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236C4-CCAA-4D39-BE67-1138A609BE7D}" type="slidenum">
              <a:rPr lang="fr-FR" smtClean="0"/>
              <a:t>‹N°›</a:t>
            </a:fld>
            <a:endParaRPr lang="fr-FR"/>
          </a:p>
        </p:txBody>
      </p:sp>
    </p:spTree>
    <p:extLst>
      <p:ext uri="{BB962C8B-B14F-4D97-AF65-F5344CB8AC3E}">
        <p14:creationId xmlns:p14="http://schemas.microsoft.com/office/powerpoint/2010/main" val="136222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youtube.com/@statques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youtube.com/@lastatistiqueexpliqueeamon436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a:t>
            </a:fld>
            <a:endParaRPr lang="fr-FR"/>
          </a:p>
        </p:txBody>
      </p:sp>
    </p:spTree>
    <p:extLst>
      <p:ext uri="{BB962C8B-B14F-4D97-AF65-F5344CB8AC3E}">
        <p14:creationId xmlns:p14="http://schemas.microsoft.com/office/powerpoint/2010/main" val="1571257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Interet</a:t>
            </a:r>
            <a:r>
              <a:rPr lang="fr-FR" dirty="0"/>
              <a:t> test unilatéral : </a:t>
            </a:r>
            <a:r>
              <a:rPr lang="fr-FR" sz="1200" b="0" i="0" kern="1200" dirty="0">
                <a:solidFill>
                  <a:schemeClr val="tx1"/>
                </a:solidFill>
                <a:effectLst/>
                <a:latin typeface="+mn-lt"/>
                <a:ea typeface="+mn-ea"/>
                <a:cs typeface="+mn-cs"/>
              </a:rPr>
              <a:t>cela </a:t>
            </a:r>
            <a:r>
              <a:rPr lang="fr-FR" sz="1200" b="1" i="0" kern="1200" dirty="0">
                <a:solidFill>
                  <a:schemeClr val="tx1"/>
                </a:solidFill>
                <a:effectLst/>
                <a:latin typeface="+mn-lt"/>
                <a:ea typeface="+mn-ea"/>
                <a:cs typeface="+mn-cs"/>
              </a:rPr>
              <a:t>permet d’augmenter la puissance de l’étude pour un même nombre de sujets !</a:t>
            </a:r>
          </a:p>
          <a:p>
            <a:r>
              <a:rPr lang="fr-FR" dirty="0"/>
              <a:t>La nouvelle hypothèse alternative H1 : </a:t>
            </a:r>
            <a:r>
              <a:rPr lang="fr-FR" dirty="0" err="1"/>
              <a:t>pA</a:t>
            </a:r>
            <a:r>
              <a:rPr lang="fr-FR" dirty="0"/>
              <a:t> &lt; </a:t>
            </a:r>
            <a:r>
              <a:rPr lang="fr-FR" dirty="0" err="1"/>
              <a:t>pB</a:t>
            </a:r>
            <a:r>
              <a:rPr lang="fr-FR" dirty="0"/>
              <a:t> (unilatérale) étant incluse dans l’ancienne H1 : </a:t>
            </a:r>
            <a:r>
              <a:rPr lang="fr-FR" dirty="0" err="1"/>
              <a:t>pA</a:t>
            </a:r>
            <a:r>
              <a:rPr lang="fr-FR" dirty="0"/>
              <a:t> ≠ </a:t>
            </a:r>
            <a:r>
              <a:rPr lang="fr-FR" dirty="0" err="1"/>
              <a:t>pB</a:t>
            </a:r>
            <a:r>
              <a:rPr lang="fr-FR" dirty="0"/>
              <a:t> (</a:t>
            </a:r>
            <a:r>
              <a:rPr lang="fr-FR" dirty="0" err="1"/>
              <a:t>pA</a:t>
            </a:r>
            <a:r>
              <a:rPr lang="fr-FR" dirty="0"/>
              <a:t> &lt; </a:t>
            </a:r>
            <a:r>
              <a:rPr lang="fr-FR" dirty="0" err="1"/>
              <a:t>pB</a:t>
            </a:r>
            <a:r>
              <a:rPr lang="fr-FR" dirty="0"/>
              <a:t> ou </a:t>
            </a:r>
            <a:r>
              <a:rPr lang="fr-FR" dirty="0" err="1"/>
              <a:t>pA</a:t>
            </a:r>
            <a:r>
              <a:rPr lang="fr-FR" dirty="0"/>
              <a:t> &gt; </a:t>
            </a:r>
            <a:r>
              <a:rPr lang="fr-FR" dirty="0" err="1"/>
              <a:t>pB</a:t>
            </a:r>
            <a:r>
              <a:rPr lang="fr-FR" dirty="0"/>
              <a:t>). On a moins de risque de se tromper et d’accepter H1 alors que H0 est vraie, ayant pour conséquence de diminuer « p » (divisé par 2).</a:t>
            </a:r>
          </a:p>
          <a:p>
            <a:endParaRPr lang="fr-FR" dirty="0"/>
          </a:p>
          <a:p>
            <a:r>
              <a:rPr lang="fr-FR" dirty="0"/>
              <a:t>Si </a:t>
            </a:r>
            <a:r>
              <a:rPr lang="fr-FR" dirty="0" err="1"/>
              <a:t>interessé</a:t>
            </a:r>
            <a:r>
              <a:rPr lang="fr-FR" dirty="0"/>
              <a:t> par les modèles de régression : https://github.com/mboissel/MASTER_OMICS_RLM_GLM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Les analyses </a:t>
            </a:r>
            <a:r>
              <a:rPr lang="fr-FR" sz="1200" b="1" u="sng" dirty="0"/>
              <a:t>multivariées</a:t>
            </a:r>
            <a:r>
              <a:rPr lang="fr-FR" sz="1200" dirty="0"/>
              <a:t> ne seront pas abordés dans ce cours : par exemple cela peut relever des modèles de régression. </a:t>
            </a:r>
            <a:r>
              <a:rPr lang="fr-FR" sz="1050" i="1" dirty="0"/>
              <a:t>Exemple : Statut Cas/contrôle Diab ~ Age + Sexe + </a:t>
            </a:r>
            <a:r>
              <a:rPr lang="fr-FR" sz="1050" i="1" dirty="0" err="1"/>
              <a:t>imc</a:t>
            </a:r>
            <a:r>
              <a:rPr lang="fr-FR" sz="1050" i="1" dirty="0"/>
              <a:t> + Tour de hanche + Régime.</a:t>
            </a:r>
          </a:p>
          <a:p>
            <a:endParaRPr lang="fr-FR" dirty="0"/>
          </a:p>
          <a:p>
            <a:endParaRPr lang="fr-FR" dirty="0"/>
          </a:p>
          <a:p>
            <a:r>
              <a:rPr lang="fr-FR" dirty="0"/>
              <a:t>Apparié : </a:t>
            </a:r>
            <a:r>
              <a:rPr lang="fr-FR" sz="1200" b="0" i="0" kern="1200" dirty="0">
                <a:solidFill>
                  <a:schemeClr val="tx1"/>
                </a:solidFill>
                <a:effectLst/>
                <a:latin typeface="+mn-lt"/>
                <a:ea typeface="+mn-ea"/>
                <a:cs typeface="+mn-cs"/>
              </a:rPr>
              <a:t>Cette méthode permet </a:t>
            </a:r>
            <a:r>
              <a:rPr lang="fr-FR" sz="1200" b="1" i="0" kern="1200" dirty="0">
                <a:solidFill>
                  <a:schemeClr val="tx1"/>
                </a:solidFill>
                <a:effectLst/>
                <a:latin typeface="+mn-lt"/>
                <a:ea typeface="+mn-ea"/>
                <a:cs typeface="+mn-cs"/>
              </a:rPr>
              <a:t>d’améliorer la puissance</a:t>
            </a:r>
            <a:r>
              <a:rPr lang="fr-FR" sz="1200" b="0" i="0" kern="1200" dirty="0">
                <a:solidFill>
                  <a:schemeClr val="tx1"/>
                </a:solidFill>
                <a:effectLst/>
                <a:latin typeface="+mn-lt"/>
                <a:ea typeface="+mn-ea"/>
                <a:cs typeface="+mn-cs"/>
              </a:rPr>
              <a:t> de l’étude en diminuant la variance d’un paramètre étudié </a:t>
            </a:r>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11</a:t>
            </a:fld>
            <a:endParaRPr lang="fr-FR"/>
          </a:p>
        </p:txBody>
      </p:sp>
    </p:spTree>
    <p:extLst>
      <p:ext uri="{BB962C8B-B14F-4D97-AF65-F5344CB8AC3E}">
        <p14:creationId xmlns:p14="http://schemas.microsoft.com/office/powerpoint/2010/main" val="2164784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pratique, on regarde si la </a:t>
            </a:r>
            <a:r>
              <a:rPr lang="fr-FR" b="1" dirty="0"/>
              <a:t>distribution de la variable suit une loi normale ;</a:t>
            </a:r>
          </a:p>
          <a:p>
            <a:endParaRPr lang="fr-FR" b="1" dirty="0"/>
          </a:p>
          <a:p>
            <a:r>
              <a:rPr lang="fr-FR" sz="1200" b="0" i="0" kern="1200" dirty="0">
                <a:solidFill>
                  <a:schemeClr val="tx1"/>
                </a:solidFill>
                <a:effectLst/>
                <a:latin typeface="+mn-lt"/>
                <a:ea typeface="+mn-ea"/>
                <a:cs typeface="+mn-cs"/>
              </a:rPr>
              <a:t>1</a:t>
            </a:r>
            <a:r>
              <a:rPr lang="fr-FR" sz="1200" b="0" i="0" kern="1200" baseline="30000" dirty="0">
                <a:solidFill>
                  <a:schemeClr val="tx1"/>
                </a:solidFill>
                <a:effectLst/>
                <a:latin typeface="+mn-lt"/>
                <a:ea typeface="+mn-ea"/>
                <a:cs typeface="+mn-cs"/>
              </a:rPr>
              <a:t>ère</a:t>
            </a:r>
            <a:r>
              <a:rPr lang="fr-FR" sz="1200" b="0" i="0" kern="1200" dirty="0">
                <a:solidFill>
                  <a:schemeClr val="tx1"/>
                </a:solidFill>
                <a:effectLst/>
                <a:latin typeface="+mn-lt"/>
                <a:ea typeface="+mn-ea"/>
                <a:cs typeface="+mn-cs"/>
              </a:rPr>
              <a:t> méthode graphique : </a:t>
            </a:r>
            <a:r>
              <a:rPr lang="fr-FR" sz="1200" b="1" i="0" kern="1200" dirty="0">
                <a:solidFill>
                  <a:schemeClr val="tx1"/>
                </a:solidFill>
                <a:effectLst/>
                <a:latin typeface="+mn-lt"/>
                <a:ea typeface="+mn-ea"/>
                <a:cs typeface="+mn-cs"/>
              </a:rPr>
              <a:t>l’histogramme</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C’est la 1</a:t>
            </a:r>
            <a:r>
              <a:rPr lang="fr-FR" sz="1200" b="0" i="0" kern="1200" baseline="30000" dirty="0">
                <a:solidFill>
                  <a:schemeClr val="tx1"/>
                </a:solidFill>
                <a:effectLst/>
                <a:latin typeface="+mn-lt"/>
                <a:ea typeface="+mn-ea"/>
                <a:cs typeface="+mn-cs"/>
              </a:rPr>
              <a:t>ère</a:t>
            </a:r>
            <a:r>
              <a:rPr lang="fr-FR" sz="1200" b="0" i="0" kern="1200" dirty="0">
                <a:solidFill>
                  <a:schemeClr val="tx1"/>
                </a:solidFill>
                <a:effectLst/>
                <a:latin typeface="+mn-lt"/>
                <a:ea typeface="+mn-ea"/>
                <a:cs typeface="+mn-cs"/>
              </a:rPr>
              <a:t> chose à faire, on regarde à l’œil nu si la distribution suit une loi normale « en forme de cloche » ou de « courbe de Gauss ».</a:t>
            </a:r>
          </a:p>
          <a:p>
            <a:br>
              <a:rPr lang="fr-FR" dirty="0"/>
            </a:br>
            <a:r>
              <a:rPr lang="fr-FR" sz="1200" b="0" i="0" kern="1200" dirty="0">
                <a:solidFill>
                  <a:schemeClr val="tx1"/>
                </a:solidFill>
                <a:effectLst/>
                <a:latin typeface="+mn-lt"/>
                <a:ea typeface="+mn-ea"/>
                <a:cs typeface="+mn-cs"/>
              </a:rPr>
              <a:t>2</a:t>
            </a:r>
            <a:r>
              <a:rPr lang="fr-FR" sz="1200" b="0" i="0" kern="1200" baseline="30000" dirty="0">
                <a:solidFill>
                  <a:schemeClr val="tx1"/>
                </a:solidFill>
                <a:effectLst/>
                <a:latin typeface="+mn-lt"/>
                <a:ea typeface="+mn-ea"/>
                <a:cs typeface="+mn-cs"/>
              </a:rPr>
              <a:t>ème</a:t>
            </a:r>
            <a:r>
              <a:rPr lang="fr-FR" sz="1200" b="0" i="0" kern="1200" dirty="0">
                <a:solidFill>
                  <a:schemeClr val="tx1"/>
                </a:solidFill>
                <a:effectLst/>
                <a:latin typeface="+mn-lt"/>
                <a:ea typeface="+mn-ea"/>
                <a:cs typeface="+mn-cs"/>
              </a:rPr>
              <a:t> méthode graphique : </a:t>
            </a:r>
            <a:r>
              <a:rPr lang="fr-FR" sz="1200" b="1" i="0" kern="1200" dirty="0">
                <a:solidFill>
                  <a:schemeClr val="tx1"/>
                </a:solidFill>
                <a:effectLst/>
                <a:latin typeface="+mn-lt"/>
                <a:ea typeface="+mn-ea"/>
                <a:cs typeface="+mn-cs"/>
              </a:rPr>
              <a:t>le diagramme Quantile-Quantile</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Définition : outil graphique permettant d’évaluer la pertinence de l’ajustement d’une distribution d’une variable à une distribution théorique (ici la distribution normale).</a:t>
            </a:r>
          </a:p>
          <a:p>
            <a:r>
              <a:rPr lang="fr-FR" sz="1200" b="0" i="0" kern="1200" dirty="0">
                <a:solidFill>
                  <a:schemeClr val="tx1"/>
                </a:solidFill>
                <a:effectLst/>
                <a:latin typeface="+mn-lt"/>
                <a:ea typeface="+mn-ea"/>
                <a:cs typeface="+mn-cs"/>
              </a:rPr>
              <a:t>Le nom « quantile » vient du fait qu’on compare certains quantiles de la population observée avec certains quantiles de la population théorique.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3ieme approche : </a:t>
            </a:r>
            <a:r>
              <a:rPr lang="fr-FR" sz="1200" b="0" i="0" kern="1200" dirty="0">
                <a:solidFill>
                  <a:schemeClr val="tx1"/>
                </a:solidFill>
                <a:effectLst/>
                <a:latin typeface="+mn-lt"/>
                <a:ea typeface="+mn-ea"/>
                <a:cs typeface="+mn-cs"/>
              </a:rPr>
              <a:t>Méthode statistique :</a:t>
            </a:r>
            <a:r>
              <a:rPr lang="fr-FR" sz="1200" b="1" i="0" kern="1200" dirty="0">
                <a:solidFill>
                  <a:schemeClr val="tx1"/>
                </a:solidFill>
                <a:effectLst/>
                <a:latin typeface="+mn-lt"/>
                <a:ea typeface="+mn-ea"/>
                <a:cs typeface="+mn-cs"/>
              </a:rPr>
              <a:t> test de Shapiro-</a:t>
            </a:r>
            <a:r>
              <a:rPr lang="fr-FR" sz="1200" b="1" i="0" kern="1200" dirty="0" err="1">
                <a:solidFill>
                  <a:schemeClr val="tx1"/>
                </a:solidFill>
                <a:effectLst/>
                <a:latin typeface="+mn-lt"/>
                <a:ea typeface="+mn-ea"/>
                <a:cs typeface="+mn-cs"/>
              </a:rPr>
              <a:t>Wilk</a:t>
            </a:r>
            <a:endParaRPr lang="fr-FR" dirty="0"/>
          </a:p>
          <a:p>
            <a:r>
              <a:rPr lang="fr-FR" sz="1200" b="0" i="0" kern="1200" dirty="0">
                <a:solidFill>
                  <a:schemeClr val="tx1"/>
                </a:solidFill>
                <a:effectLst/>
                <a:latin typeface="+mn-lt"/>
                <a:ea typeface="+mn-ea"/>
                <a:cs typeface="+mn-cs"/>
              </a:rPr>
              <a:t>On pose les hypothèses :</a:t>
            </a:r>
          </a:p>
          <a:p>
            <a:r>
              <a:rPr lang="fr-FR" sz="1200" b="0" i="0" kern="1200" dirty="0">
                <a:solidFill>
                  <a:schemeClr val="tx1"/>
                </a:solidFill>
                <a:effectLst/>
                <a:latin typeface="+mn-lt"/>
                <a:ea typeface="+mn-ea"/>
                <a:cs typeface="+mn-cs"/>
              </a:rPr>
              <a:t>H0 : la distribution de la variable est normale.</a:t>
            </a:r>
          </a:p>
          <a:p>
            <a:r>
              <a:rPr lang="fr-FR" sz="1200" b="0" i="0" kern="1200" dirty="0">
                <a:solidFill>
                  <a:schemeClr val="tx1"/>
                </a:solidFill>
                <a:effectLst/>
                <a:latin typeface="+mn-lt"/>
                <a:ea typeface="+mn-ea"/>
                <a:cs typeface="+mn-cs"/>
              </a:rPr>
              <a:t>H1 : la distribution n’est pas normale.</a:t>
            </a:r>
          </a:p>
          <a:p>
            <a:r>
              <a:rPr lang="fr-FR" sz="1200" b="0" i="0" kern="1200" dirty="0">
                <a:solidFill>
                  <a:schemeClr val="tx1"/>
                </a:solidFill>
                <a:effectLst/>
                <a:latin typeface="+mn-lt"/>
                <a:ea typeface="+mn-ea"/>
                <a:cs typeface="+mn-cs"/>
              </a:rPr>
              <a:t>Si p &lt; alpha, on rejette H0, on conclue que la distribution ne suit pas une loi normale.</a:t>
            </a:r>
          </a:p>
          <a:p>
            <a:r>
              <a:rPr lang="fr-FR" sz="1200" b="0" i="0" kern="1200" dirty="0">
                <a:solidFill>
                  <a:schemeClr val="tx1"/>
                </a:solidFill>
                <a:effectLst/>
                <a:latin typeface="+mn-lt"/>
                <a:ea typeface="+mn-ea"/>
                <a:cs typeface="+mn-cs"/>
              </a:rPr>
              <a:t>NB : on peut utiliser aussi le test de Kolmogorov-Smirnov</a:t>
            </a:r>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12</a:t>
            </a:fld>
            <a:endParaRPr lang="fr-FR"/>
          </a:p>
        </p:txBody>
      </p:sp>
    </p:spTree>
    <p:extLst>
      <p:ext uri="{BB962C8B-B14F-4D97-AF65-F5344CB8AC3E}">
        <p14:creationId xmlns:p14="http://schemas.microsoft.com/office/powerpoint/2010/main" val="2074384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pratique, on regarde si la </a:t>
            </a:r>
            <a:r>
              <a:rPr lang="fr-FR" b="1" dirty="0"/>
              <a:t>distribution de la variable suit une loi normale ;</a:t>
            </a:r>
          </a:p>
          <a:p>
            <a:endParaRPr lang="fr-FR" b="1" dirty="0"/>
          </a:p>
          <a:p>
            <a:r>
              <a:rPr lang="fr-FR" sz="1200" b="0" i="0" kern="1200" dirty="0">
                <a:solidFill>
                  <a:schemeClr val="tx1"/>
                </a:solidFill>
                <a:effectLst/>
                <a:latin typeface="+mn-lt"/>
                <a:ea typeface="+mn-ea"/>
                <a:cs typeface="+mn-cs"/>
              </a:rPr>
              <a:t>1</a:t>
            </a:r>
            <a:r>
              <a:rPr lang="fr-FR" sz="1200" b="0" i="0" kern="1200" baseline="30000" dirty="0">
                <a:solidFill>
                  <a:schemeClr val="tx1"/>
                </a:solidFill>
                <a:effectLst/>
                <a:latin typeface="+mn-lt"/>
                <a:ea typeface="+mn-ea"/>
                <a:cs typeface="+mn-cs"/>
              </a:rPr>
              <a:t>ère</a:t>
            </a:r>
            <a:r>
              <a:rPr lang="fr-FR" sz="1200" b="0" i="0" kern="1200" dirty="0">
                <a:solidFill>
                  <a:schemeClr val="tx1"/>
                </a:solidFill>
                <a:effectLst/>
                <a:latin typeface="+mn-lt"/>
                <a:ea typeface="+mn-ea"/>
                <a:cs typeface="+mn-cs"/>
              </a:rPr>
              <a:t> méthode graphique : </a:t>
            </a:r>
            <a:r>
              <a:rPr lang="fr-FR" sz="1200" b="1" i="0" kern="1200" dirty="0">
                <a:solidFill>
                  <a:schemeClr val="tx1"/>
                </a:solidFill>
                <a:effectLst/>
                <a:latin typeface="+mn-lt"/>
                <a:ea typeface="+mn-ea"/>
                <a:cs typeface="+mn-cs"/>
              </a:rPr>
              <a:t>l’histogramme</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C’est la 1</a:t>
            </a:r>
            <a:r>
              <a:rPr lang="fr-FR" sz="1200" b="0" i="0" kern="1200" baseline="30000" dirty="0">
                <a:solidFill>
                  <a:schemeClr val="tx1"/>
                </a:solidFill>
                <a:effectLst/>
                <a:latin typeface="+mn-lt"/>
                <a:ea typeface="+mn-ea"/>
                <a:cs typeface="+mn-cs"/>
              </a:rPr>
              <a:t>ère</a:t>
            </a:r>
            <a:r>
              <a:rPr lang="fr-FR" sz="1200" b="0" i="0" kern="1200" dirty="0">
                <a:solidFill>
                  <a:schemeClr val="tx1"/>
                </a:solidFill>
                <a:effectLst/>
                <a:latin typeface="+mn-lt"/>
                <a:ea typeface="+mn-ea"/>
                <a:cs typeface="+mn-cs"/>
              </a:rPr>
              <a:t> chose à faire, on regarde à l’œil nu si la distribution suit une loi normale « en forme de cloche » ou de « courbe de Gauss ».</a:t>
            </a:r>
          </a:p>
          <a:p>
            <a:br>
              <a:rPr lang="fr-FR" dirty="0"/>
            </a:br>
            <a:r>
              <a:rPr lang="fr-FR" sz="1200" b="0" i="0" kern="1200" dirty="0">
                <a:solidFill>
                  <a:schemeClr val="tx1"/>
                </a:solidFill>
                <a:effectLst/>
                <a:latin typeface="+mn-lt"/>
                <a:ea typeface="+mn-ea"/>
                <a:cs typeface="+mn-cs"/>
              </a:rPr>
              <a:t>2</a:t>
            </a:r>
            <a:r>
              <a:rPr lang="fr-FR" sz="1200" b="0" i="0" kern="1200" baseline="30000" dirty="0">
                <a:solidFill>
                  <a:schemeClr val="tx1"/>
                </a:solidFill>
                <a:effectLst/>
                <a:latin typeface="+mn-lt"/>
                <a:ea typeface="+mn-ea"/>
                <a:cs typeface="+mn-cs"/>
              </a:rPr>
              <a:t>ème</a:t>
            </a:r>
            <a:r>
              <a:rPr lang="fr-FR" sz="1200" b="0" i="0" kern="1200" dirty="0">
                <a:solidFill>
                  <a:schemeClr val="tx1"/>
                </a:solidFill>
                <a:effectLst/>
                <a:latin typeface="+mn-lt"/>
                <a:ea typeface="+mn-ea"/>
                <a:cs typeface="+mn-cs"/>
              </a:rPr>
              <a:t> méthode graphique : </a:t>
            </a:r>
            <a:r>
              <a:rPr lang="fr-FR" sz="1200" b="1" i="0" kern="1200" dirty="0">
                <a:solidFill>
                  <a:schemeClr val="tx1"/>
                </a:solidFill>
                <a:effectLst/>
                <a:latin typeface="+mn-lt"/>
                <a:ea typeface="+mn-ea"/>
                <a:cs typeface="+mn-cs"/>
              </a:rPr>
              <a:t>le diagramme Quantile-Quantile</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Définition : outil graphique permettant d’évaluer la pertinence de l’ajustement d’une distribution d’une variable à une distribution théorique (ici la distribution normale).</a:t>
            </a:r>
          </a:p>
          <a:p>
            <a:r>
              <a:rPr lang="fr-FR" sz="1200" b="0" i="0" kern="1200" dirty="0">
                <a:solidFill>
                  <a:schemeClr val="tx1"/>
                </a:solidFill>
                <a:effectLst/>
                <a:latin typeface="+mn-lt"/>
                <a:ea typeface="+mn-ea"/>
                <a:cs typeface="+mn-cs"/>
              </a:rPr>
              <a:t>Le nom « quantile » vient du fait qu’on compare certains quantiles de la population observée avec certains quantiles de la population théorique.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3ieme approche : </a:t>
            </a:r>
            <a:r>
              <a:rPr lang="fr-FR" sz="1200" b="0" i="0" kern="1200" dirty="0">
                <a:solidFill>
                  <a:schemeClr val="tx1"/>
                </a:solidFill>
                <a:effectLst/>
                <a:latin typeface="+mn-lt"/>
                <a:ea typeface="+mn-ea"/>
                <a:cs typeface="+mn-cs"/>
              </a:rPr>
              <a:t>Méthode statistique :</a:t>
            </a:r>
            <a:r>
              <a:rPr lang="fr-FR" sz="1200" b="1" i="0" kern="1200" dirty="0">
                <a:solidFill>
                  <a:schemeClr val="tx1"/>
                </a:solidFill>
                <a:effectLst/>
                <a:latin typeface="+mn-lt"/>
                <a:ea typeface="+mn-ea"/>
                <a:cs typeface="+mn-cs"/>
              </a:rPr>
              <a:t> test de Shapiro-</a:t>
            </a:r>
            <a:r>
              <a:rPr lang="fr-FR" sz="1200" b="1" i="0" kern="1200" dirty="0" err="1">
                <a:solidFill>
                  <a:schemeClr val="tx1"/>
                </a:solidFill>
                <a:effectLst/>
                <a:latin typeface="+mn-lt"/>
                <a:ea typeface="+mn-ea"/>
                <a:cs typeface="+mn-cs"/>
              </a:rPr>
              <a:t>Wilk</a:t>
            </a:r>
            <a:endParaRPr lang="fr-FR" dirty="0"/>
          </a:p>
          <a:p>
            <a:r>
              <a:rPr lang="fr-FR" sz="1200" b="0" i="0" kern="1200" dirty="0">
                <a:solidFill>
                  <a:schemeClr val="tx1"/>
                </a:solidFill>
                <a:effectLst/>
                <a:latin typeface="+mn-lt"/>
                <a:ea typeface="+mn-ea"/>
                <a:cs typeface="+mn-cs"/>
              </a:rPr>
              <a:t>On pose les hypothèses :</a:t>
            </a:r>
          </a:p>
          <a:p>
            <a:r>
              <a:rPr lang="fr-FR" sz="1200" b="0" i="0" kern="1200" dirty="0">
                <a:solidFill>
                  <a:schemeClr val="tx1"/>
                </a:solidFill>
                <a:effectLst/>
                <a:latin typeface="+mn-lt"/>
                <a:ea typeface="+mn-ea"/>
                <a:cs typeface="+mn-cs"/>
              </a:rPr>
              <a:t>H0 : la distribution de la variable est normale.</a:t>
            </a:r>
          </a:p>
          <a:p>
            <a:r>
              <a:rPr lang="fr-FR" sz="1200" b="0" i="0" kern="1200" dirty="0">
                <a:solidFill>
                  <a:schemeClr val="tx1"/>
                </a:solidFill>
                <a:effectLst/>
                <a:latin typeface="+mn-lt"/>
                <a:ea typeface="+mn-ea"/>
                <a:cs typeface="+mn-cs"/>
              </a:rPr>
              <a:t>H1 : la distribution n’est pas normale.</a:t>
            </a:r>
          </a:p>
          <a:p>
            <a:r>
              <a:rPr lang="fr-FR" sz="1200" b="0" i="0" kern="1200" dirty="0">
                <a:solidFill>
                  <a:schemeClr val="tx1"/>
                </a:solidFill>
                <a:effectLst/>
                <a:latin typeface="+mn-lt"/>
                <a:ea typeface="+mn-ea"/>
                <a:cs typeface="+mn-cs"/>
              </a:rPr>
              <a:t>Si p &lt; alpha, on rejette H0, on conclue que la distribution ne suit pas une loi normale.</a:t>
            </a:r>
          </a:p>
          <a:p>
            <a:r>
              <a:rPr lang="fr-FR" sz="1200" b="0" i="0" kern="1200" dirty="0">
                <a:solidFill>
                  <a:schemeClr val="tx1"/>
                </a:solidFill>
                <a:effectLst/>
                <a:latin typeface="+mn-lt"/>
                <a:ea typeface="+mn-ea"/>
                <a:cs typeface="+mn-cs"/>
              </a:rPr>
              <a:t>NB : on peut utiliser aussi le test de Kolmogorov-Smirnov</a:t>
            </a:r>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13</a:t>
            </a:fld>
            <a:endParaRPr lang="fr-FR"/>
          </a:p>
        </p:txBody>
      </p:sp>
    </p:spTree>
    <p:extLst>
      <p:ext uri="{BB962C8B-B14F-4D97-AF65-F5344CB8AC3E}">
        <p14:creationId xmlns:p14="http://schemas.microsoft.com/office/powerpoint/2010/main" val="120436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Observation des données avant tout : distribution, </a:t>
            </a:r>
            <a:r>
              <a:rPr lang="fr-FR" dirty="0" err="1"/>
              <a:t>boxplot</a:t>
            </a:r>
            <a:r>
              <a:rPr lang="fr-FR" dirty="0"/>
              <a:t> (boite à moustaches), tableau de comptage.</a:t>
            </a:r>
          </a:p>
          <a:p>
            <a:endParaRPr lang="fr-FR" dirty="0"/>
          </a:p>
          <a:p>
            <a:r>
              <a:rPr lang="fr-FR" dirty="0"/>
              <a:t>Ecart type : </a:t>
            </a:r>
            <a:r>
              <a:rPr lang="fr-FR" sz="1200" b="0" i="0" kern="1200" dirty="0">
                <a:solidFill>
                  <a:schemeClr val="tx1"/>
                </a:solidFill>
                <a:effectLst/>
                <a:latin typeface="+mn-lt"/>
                <a:ea typeface="+mn-ea"/>
                <a:cs typeface="+mn-cs"/>
              </a:rPr>
              <a:t>Plus les éléments de la série sont éloignés de la moyenne, plus l'écart-type est élevé</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14</a:t>
            </a:fld>
            <a:endParaRPr lang="fr-FR"/>
          </a:p>
        </p:txBody>
      </p:sp>
    </p:spTree>
    <p:extLst>
      <p:ext uri="{BB962C8B-B14F-4D97-AF65-F5344CB8AC3E}">
        <p14:creationId xmlns:p14="http://schemas.microsoft.com/office/powerpoint/2010/main" val="3175855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Observation des données avant tout : distribution, </a:t>
                </a:r>
                <a:r>
                  <a:rPr lang="fr-FR" dirty="0" err="1"/>
                  <a:t>boxplot</a:t>
                </a:r>
                <a:r>
                  <a:rPr lang="fr-FR" dirty="0"/>
                  <a:t> (boite à moustaches), tableau de comptage.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dirty="0"/>
                  <a:t>Moyenne</a:t>
                </a:r>
                <a:r>
                  <a:rPr lang="fr-FR" sz="1200" dirty="0"/>
                  <a:t> (noté </a:t>
                </a:r>
                <a14:m>
                  <m:oMath xmlns:m="http://schemas.openxmlformats.org/officeDocument/2006/math">
                    <m:r>
                      <a:rPr lang="fr-FR" sz="1200" i="1">
                        <a:latin typeface="Cambria Math" panose="02040503050406030204" pitchFamily="18" charset="0"/>
                      </a:rPr>
                      <m:t>𝜇</m:t>
                    </m:r>
                  </m:oMath>
                </a14:m>
                <a:r>
                  <a:rPr lang="fr-FR" sz="1200" dirty="0"/>
                  <a:t>) : somme des valeurs divisée par l’effectif.</a:t>
                </a:r>
                <a:br>
                  <a:rPr lang="fr-FR" sz="1200" dirty="0"/>
                </a:br>
                <a:r>
                  <a:rPr lang="fr-FR" sz="1200" b="1" u="sng" dirty="0"/>
                  <a:t>Variance</a:t>
                </a:r>
                <a:r>
                  <a:rPr lang="fr-FR" sz="1200" dirty="0"/>
                  <a:t> (noté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𝜎</m:t>
                        </m:r>
                      </m:e>
                      <m:sup>
                        <m:r>
                          <a:rPr lang="fr-FR" sz="1200" i="1">
                            <a:latin typeface="Cambria Math" panose="02040503050406030204" pitchFamily="18" charset="0"/>
                          </a:rPr>
                          <m:t>2</m:t>
                        </m:r>
                      </m:sup>
                    </m:sSup>
                  </m:oMath>
                </a14:m>
                <a:r>
                  <a:rPr lang="fr-FR" sz="1200" dirty="0"/>
                  <a:t>) : espérance (</a:t>
                </a:r>
                <a14:m>
                  <m:oMath xmlns:m="http://schemas.openxmlformats.org/officeDocument/2006/math">
                    <m:r>
                      <a:rPr lang="fr-FR" sz="1200" i="1">
                        <a:latin typeface="Cambria Math" panose="02040503050406030204" pitchFamily="18" charset="0"/>
                      </a:rPr>
                      <m:t>/</m:t>
                    </m:r>
                    <m:r>
                      <a:rPr lang="fr-FR" sz="1200" i="1">
                        <a:latin typeface="Cambria Math" panose="02040503050406030204" pitchFamily="18" charset="0"/>
                      </a:rPr>
                      <m:t>𝑛</m:t>
                    </m:r>
                  </m:oMath>
                </a14:m>
                <a:r>
                  <a:rPr lang="fr-FR" sz="1200" dirty="0"/>
                  <a:t>) des carrés (^2) des écarts à la moyenne </a:t>
                </a:r>
                <a14:m>
                  <m:oMath xmlns:m="http://schemas.openxmlformats.org/officeDocument/2006/math">
                    <m:d>
                      <m:dPr>
                        <m:ctrlPr>
                          <a:rPr lang="fr-FR" sz="1200" i="1">
                            <a:latin typeface="Cambria Math" panose="02040503050406030204" pitchFamily="18" charset="0"/>
                          </a:rPr>
                        </m:ctrlPr>
                      </m:dPr>
                      <m:e>
                        <m:sSub>
                          <m:sSubPr>
                            <m:ctrlPr>
                              <a:rPr lang="fr-FR" sz="1200" i="1">
                                <a:latin typeface="Cambria Math" panose="02040503050406030204" pitchFamily="18" charset="0"/>
                              </a:rPr>
                            </m:ctrlPr>
                          </m:sSubPr>
                          <m:e>
                            <m:r>
                              <a:rPr lang="fr-FR" sz="1200" i="1">
                                <a:latin typeface="Cambria Math" panose="02040503050406030204" pitchFamily="18" charset="0"/>
                              </a:rPr>
                              <m:t>𝑥</m:t>
                            </m:r>
                          </m:e>
                          <m:sub>
                            <m:r>
                              <a:rPr lang="fr-FR" sz="1200" i="1">
                                <a:latin typeface="Cambria Math" panose="02040503050406030204" pitchFamily="18" charset="0"/>
                              </a:rPr>
                              <m:t>𝑖</m:t>
                            </m:r>
                          </m:sub>
                        </m:sSub>
                        <m:r>
                          <a:rPr lang="fr-FR" sz="1200" i="1">
                            <a:latin typeface="Cambria Math" panose="02040503050406030204" pitchFamily="18" charset="0"/>
                          </a:rPr>
                          <m:t>−</m:t>
                        </m:r>
                        <m:acc>
                          <m:accPr>
                            <m:chr m:val="̅"/>
                            <m:ctrlPr>
                              <a:rPr lang="fr-FR" sz="1200" i="1">
                                <a:latin typeface="Cambria Math" panose="02040503050406030204" pitchFamily="18" charset="0"/>
                              </a:rPr>
                            </m:ctrlPr>
                          </m:accPr>
                          <m:e>
                            <m:r>
                              <a:rPr lang="fr-FR" sz="1200" i="1">
                                <a:latin typeface="Cambria Math" panose="02040503050406030204" pitchFamily="18" charset="0"/>
                              </a:rPr>
                              <m:t>𝑥</m:t>
                            </m:r>
                          </m:e>
                        </m:acc>
                      </m:e>
                    </m:d>
                  </m:oMath>
                </a14:m>
                <a:r>
                  <a:rPr lang="fr-FR" sz="1200" dirty="0"/>
                  <a:t> </a:t>
                </a:r>
              </a:p>
              <a:p>
                <a:endParaRPr lang="fr-FR" dirty="0"/>
              </a:p>
              <a:p>
                <a:r>
                  <a:rPr lang="fr-FR" sz="1200" dirty="0"/>
                  <a:t>Z test</a:t>
                </a:r>
                <a14:m>
                  <m:oMath xmlns:m="http://schemas.openxmlformats.org/officeDocument/2006/math">
                    <m:r>
                      <a:rPr lang="fr-FR" sz="1200" b="0" i="0" smtClean="0">
                        <a:latin typeface="Cambria Math" panose="02040503050406030204" pitchFamily="18" charset="0"/>
                        <a:ea typeface="Cambria Math" panose="02040503050406030204" pitchFamily="18" charset="0"/>
                      </a:rPr>
                      <m:t> ~</m:t>
                    </m:r>
                  </m:oMath>
                </a14:m>
                <a:r>
                  <a:rPr lang="fr-FR" sz="1200" dirty="0"/>
                  <a:t> loi Normal, si la </a:t>
                </a:r>
                <a14:m>
                  <m:oMath xmlns:m="http://schemas.openxmlformats.org/officeDocument/2006/math">
                    <m:sSup>
                      <m:sSupPr>
                        <m:ctrlPr>
                          <a:rPr lang="fr-FR" sz="1200" i="1">
                            <a:latin typeface="Cambria Math" panose="02040503050406030204" pitchFamily="18" charset="0"/>
                          </a:rPr>
                        </m:ctrlPr>
                      </m:sSupPr>
                      <m:e>
                        <m:r>
                          <a:rPr lang="fr-FR" sz="1200" i="1">
                            <a:latin typeface="Cambria Math" panose="02040503050406030204" pitchFamily="18" charset="0"/>
                          </a:rPr>
                          <m:t>𝜎</m:t>
                        </m:r>
                      </m:e>
                      <m:sup>
                        <m:r>
                          <a:rPr lang="fr-FR" sz="1200" i="1">
                            <a:latin typeface="Cambria Math" panose="02040503050406030204" pitchFamily="18" charset="0"/>
                          </a:rPr>
                          <m:t>2</m:t>
                        </m:r>
                      </m:sup>
                    </m:sSup>
                  </m:oMath>
                </a14:m>
                <a:r>
                  <a:rPr lang="fr-FR" sz="1200" dirty="0"/>
                  <a:t> de la population de référence est connue </a:t>
                </a:r>
                <a:endParaRPr lang="fr-FR" dirty="0"/>
              </a:p>
              <a:p>
                <a:r>
                  <a:rPr lang="fr-FR" sz="1200" dirty="0"/>
                  <a:t>T-Test </a:t>
                </a:r>
                <a14:m>
                  <m:oMath xmlns:m="http://schemas.openxmlformats.org/officeDocument/2006/math">
                    <m:r>
                      <a:rPr lang="fr-FR" sz="1200" b="0" i="1" smtClean="0">
                        <a:latin typeface="Cambria Math" panose="02040503050406030204" pitchFamily="18" charset="0"/>
                      </a:rPr>
                      <m:t>~</m:t>
                    </m:r>
                  </m:oMath>
                </a14:m>
                <a:r>
                  <a:rPr lang="fr-FR" sz="1200" dirty="0"/>
                  <a:t> Loi de </a:t>
                </a:r>
                <a:r>
                  <a:rPr lang="fr-FR" sz="1200" dirty="0" err="1"/>
                  <a:t>Student</a:t>
                </a:r>
                <a:r>
                  <a:rPr lang="fr-FR" sz="1200" dirty="0"/>
                  <a:t>, si cette variance est inconnue et il faut l’estimer. </a:t>
                </a:r>
              </a:p>
              <a:p>
                <a:endParaRPr lang="fr-FR" dirty="0"/>
              </a:p>
              <a:p>
                <a:r>
                  <a:rPr lang="fr-FR" dirty="0"/>
                  <a:t>Ecart type : </a:t>
                </a:r>
                <a:r>
                  <a:rPr lang="fr-FR" sz="1200" b="0" i="0" kern="1200" dirty="0">
                    <a:solidFill>
                      <a:schemeClr val="tx1"/>
                    </a:solidFill>
                    <a:effectLst/>
                    <a:latin typeface="+mn-lt"/>
                    <a:ea typeface="+mn-ea"/>
                    <a:cs typeface="+mn-cs"/>
                  </a:rPr>
                  <a:t>Plus les éléments de la série sont éloignés de la moyenne, plus l'écart-type est élevé</a:t>
                </a:r>
                <a:endParaRPr lang="fr-FR" dirty="0"/>
              </a:p>
              <a:p>
                <a:endParaRPr lang="fr-FR" dirty="0"/>
              </a:p>
            </p:txBody>
          </p:sp>
        </mc:Choice>
        <mc:Fallback xmlns="">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Observation des données avant tout : distribution, </a:t>
                </a:r>
                <a:r>
                  <a:rPr lang="fr-FR" dirty="0" err="1"/>
                  <a:t>boxplot</a:t>
                </a:r>
                <a:r>
                  <a:rPr lang="fr-FR" dirty="0"/>
                  <a:t> (boite à moustaches), tableau de comptage.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dirty="0"/>
                  <a:t>Moyenne</a:t>
                </a:r>
                <a:r>
                  <a:rPr lang="fr-FR" sz="1200" dirty="0"/>
                  <a:t> (noté </a:t>
                </a:r>
                <a:r>
                  <a:rPr lang="fr-FR" sz="1200" i="0">
                    <a:latin typeface="Cambria Math" panose="02040503050406030204" pitchFamily="18" charset="0"/>
                  </a:rPr>
                  <a:t>𝜇</a:t>
                </a:r>
                <a:r>
                  <a:rPr lang="fr-FR" sz="1200" dirty="0"/>
                  <a:t>) : somme des valeurs divisée par l’effectif.</a:t>
                </a:r>
                <a:br>
                  <a:rPr lang="fr-FR" sz="1200" dirty="0"/>
                </a:br>
                <a:r>
                  <a:rPr lang="fr-FR" sz="1200" b="1" u="sng" dirty="0"/>
                  <a:t>Variance</a:t>
                </a:r>
                <a:r>
                  <a:rPr lang="fr-FR" sz="1200" dirty="0"/>
                  <a:t> (noté </a:t>
                </a:r>
                <a:r>
                  <a:rPr lang="fr-FR" sz="1200" i="0">
                    <a:latin typeface="Cambria Math" panose="02040503050406030204" pitchFamily="18" charset="0"/>
                  </a:rPr>
                  <a:t>𝜎^2</a:t>
                </a:r>
                <a:r>
                  <a:rPr lang="fr-FR" sz="1200" dirty="0"/>
                  <a:t>) : espérance (</a:t>
                </a:r>
                <a:r>
                  <a:rPr lang="fr-FR" sz="1200" i="0">
                    <a:latin typeface="Cambria Math" panose="02040503050406030204" pitchFamily="18" charset="0"/>
                  </a:rPr>
                  <a:t>/𝑛</a:t>
                </a:r>
                <a:r>
                  <a:rPr lang="fr-FR" sz="1200" dirty="0"/>
                  <a:t>) des carrés (^2) des écarts à la moyenne </a:t>
                </a:r>
                <a:r>
                  <a:rPr lang="fr-FR" sz="1200" i="0">
                    <a:latin typeface="Cambria Math" panose="02040503050406030204" pitchFamily="18" charset="0"/>
                  </a:rPr>
                  <a:t>(𝑥_𝑖−𝑥 ̅ )</a:t>
                </a:r>
                <a:r>
                  <a:rPr lang="fr-FR" sz="1200" dirty="0"/>
                  <a:t> </a:t>
                </a:r>
              </a:p>
              <a:p>
                <a:endParaRPr lang="fr-FR" dirty="0"/>
              </a:p>
              <a:p>
                <a:endParaRPr lang="fr-FR" dirty="0"/>
              </a:p>
              <a:p>
                <a:r>
                  <a:rPr lang="fr-FR" dirty="0"/>
                  <a:t>Test de conformité : http://unt-ori2.crihan.fr/unspf/2009_Angers_Boury_stats/co/IV_3_1_%20Test%20de%20comparaison%20dune%20moyenne%20a%20une%20valeur%20de%20reference.html</a:t>
                </a:r>
              </a:p>
              <a:p>
                <a:endParaRPr lang="fr-FR" dirty="0"/>
              </a:p>
              <a:p>
                <a:r>
                  <a:rPr lang="fr-FR" sz="1200" dirty="0"/>
                  <a:t>Z test</a:t>
                </a:r>
                <a:r>
                  <a:rPr lang="fr-FR" sz="1200" b="0" i="0">
                    <a:latin typeface="Cambria Math" panose="02040503050406030204" pitchFamily="18" charset="0"/>
                    <a:ea typeface="Cambria Math" panose="02040503050406030204" pitchFamily="18" charset="0"/>
                  </a:rPr>
                  <a:t> ~</a:t>
                </a:r>
                <a:r>
                  <a:rPr lang="fr-FR" sz="1200" dirty="0"/>
                  <a:t> loi Normal, si la </a:t>
                </a:r>
                <a:r>
                  <a:rPr lang="fr-FR" sz="1200" i="0">
                    <a:latin typeface="Cambria Math" panose="02040503050406030204" pitchFamily="18" charset="0"/>
                  </a:rPr>
                  <a:t>𝜎^2</a:t>
                </a:r>
                <a:r>
                  <a:rPr lang="fr-FR" sz="1200" dirty="0"/>
                  <a:t> de la population de référence est connue </a:t>
                </a:r>
                <a:endParaRPr lang="fr-FR" dirty="0"/>
              </a:p>
              <a:p>
                <a:r>
                  <a:rPr lang="fr-FR" sz="1200" dirty="0"/>
                  <a:t>T-Test </a:t>
                </a:r>
                <a:r>
                  <a:rPr lang="fr-FR" sz="1200" b="0" i="0">
                    <a:latin typeface="Cambria Math" panose="02040503050406030204" pitchFamily="18" charset="0"/>
                  </a:rPr>
                  <a:t>~</a:t>
                </a:r>
                <a:r>
                  <a:rPr lang="fr-FR" sz="1200" dirty="0"/>
                  <a:t> Loi de </a:t>
                </a:r>
                <a:r>
                  <a:rPr lang="fr-FR" sz="1200" dirty="0" err="1"/>
                  <a:t>Student</a:t>
                </a:r>
                <a:r>
                  <a:rPr lang="fr-FR" sz="1200" dirty="0"/>
                  <a:t>, si cette variance est inconnue et il faut l’estimer. </a:t>
                </a:r>
              </a:p>
              <a:p>
                <a:endParaRPr lang="fr-FR" dirty="0"/>
              </a:p>
              <a:p>
                <a:r>
                  <a:rPr lang="fr-FR" dirty="0"/>
                  <a:t>Ecart type : </a:t>
                </a:r>
                <a:r>
                  <a:rPr lang="fr-FR" sz="1200" b="0" i="0" kern="1200" dirty="0">
                    <a:solidFill>
                      <a:schemeClr val="tx1"/>
                    </a:solidFill>
                    <a:effectLst/>
                    <a:latin typeface="+mn-lt"/>
                    <a:ea typeface="+mn-ea"/>
                    <a:cs typeface="+mn-cs"/>
                  </a:rPr>
                  <a:t>Plus les éléments de la série sont éloignés de la moyenne, plus l'écart-type est élevé</a:t>
                </a:r>
                <a:endParaRPr lang="fr-FR" dirty="0"/>
              </a:p>
              <a:p>
                <a:endParaRPr lang="fr-FR" dirty="0"/>
              </a:p>
            </p:txBody>
          </p:sp>
        </mc:Fallback>
      </mc:AlternateContent>
      <p:sp>
        <p:nvSpPr>
          <p:cNvPr id="4" name="Espace réservé du numéro de diapositive 3"/>
          <p:cNvSpPr>
            <a:spLocks noGrp="1"/>
          </p:cNvSpPr>
          <p:nvPr>
            <p:ph type="sldNum" sz="quarter" idx="5"/>
          </p:nvPr>
        </p:nvSpPr>
        <p:spPr/>
        <p:txBody>
          <a:bodyPr/>
          <a:lstStyle/>
          <a:p>
            <a:fld id="{344236C4-CCAA-4D39-BE67-1138A609BE7D}" type="slidenum">
              <a:rPr lang="fr-FR" smtClean="0"/>
              <a:t>15</a:t>
            </a:fld>
            <a:endParaRPr lang="fr-FR"/>
          </a:p>
        </p:txBody>
      </p:sp>
    </p:spTree>
    <p:extLst>
      <p:ext uri="{BB962C8B-B14F-4D97-AF65-F5344CB8AC3E}">
        <p14:creationId xmlns:p14="http://schemas.microsoft.com/office/powerpoint/2010/main" val="3452580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 Test : </a:t>
            </a:r>
            <a:r>
              <a:rPr lang="fr-FR" dirty="0" err="1"/>
              <a:t>caclule</a:t>
            </a:r>
            <a:r>
              <a:rPr lang="fr-FR" dirty="0"/>
              <a:t> de la taille d’effet : Calculez et rapportez la taille de l’effet du test t en utilisant le d de Cohen. Les tailles d’effet conventionnelles des tests T, proposées par Cohen, sont : 0,2 (petit effet), 0,5 (effet modéré) et 0,8 (effet important) (Cohen 1998).</a:t>
            </a:r>
          </a:p>
          <a:p>
            <a:endParaRPr lang="fr-FR" dirty="0"/>
          </a:p>
          <a:p>
            <a:r>
              <a:rPr lang="fr-FR" dirty="0"/>
              <a:t>https://www.graphpad.com/guides/prism/latest/statistics/stat_semandsdnotsame.htm </a:t>
            </a:r>
          </a:p>
          <a:p>
            <a:r>
              <a:rPr lang="en-US" sz="1200" b="0" i="0" kern="1200" dirty="0">
                <a:solidFill>
                  <a:schemeClr val="tx1"/>
                </a:solidFill>
                <a:effectLst/>
                <a:latin typeface="+mn-lt"/>
                <a:ea typeface="+mn-ea"/>
                <a:cs typeface="+mn-cs"/>
              </a:rPr>
              <a:t>It is easy to be confused about the difference between the standard deviation (SD) and the standard error of the mean (SEM). Here are the key differences:</a:t>
            </a:r>
          </a:p>
          <a:p>
            <a:r>
              <a:rPr lang="en-US" sz="1200" b="0" i="0" kern="1200" dirty="0">
                <a:solidFill>
                  <a:schemeClr val="tx1"/>
                </a:solidFill>
                <a:effectLst/>
                <a:latin typeface="+mn-lt"/>
                <a:ea typeface="+mn-ea"/>
                <a:cs typeface="+mn-cs"/>
              </a:rPr>
              <a:t>• The SD quantifies scatter — how much the values vary from one another.</a:t>
            </a:r>
          </a:p>
          <a:p>
            <a:r>
              <a:rPr lang="en-US" sz="1200" b="0" i="0" kern="1200" dirty="0">
                <a:solidFill>
                  <a:schemeClr val="tx1"/>
                </a:solidFill>
                <a:effectLst/>
                <a:latin typeface="+mn-lt"/>
                <a:ea typeface="+mn-ea"/>
                <a:cs typeface="+mn-cs"/>
              </a:rPr>
              <a:t>• The SEM quantifies how precisely you know the true mean of the population. It takes into account both the value of the SD and the sample size.</a:t>
            </a:r>
          </a:p>
          <a:p>
            <a:r>
              <a:rPr lang="en-US" sz="1200" b="0" i="0" kern="1200" dirty="0">
                <a:solidFill>
                  <a:schemeClr val="tx1"/>
                </a:solidFill>
                <a:effectLst/>
                <a:latin typeface="+mn-lt"/>
                <a:ea typeface="+mn-ea"/>
                <a:cs typeface="+mn-cs"/>
              </a:rPr>
              <a:t>• Both SD and SEM are in the same units -- the units of the data.</a:t>
            </a:r>
          </a:p>
          <a:p>
            <a:r>
              <a:rPr lang="en-US" sz="1200" b="0" i="0" kern="1200" dirty="0">
                <a:solidFill>
                  <a:schemeClr val="tx1"/>
                </a:solidFill>
                <a:effectLst/>
                <a:latin typeface="+mn-lt"/>
                <a:ea typeface="+mn-ea"/>
                <a:cs typeface="+mn-cs"/>
              </a:rPr>
              <a:t>• The SEM, by definition, is always smaller than the SD.</a:t>
            </a:r>
          </a:p>
          <a:p>
            <a:r>
              <a:rPr lang="en-US" sz="1200" b="0" i="0" kern="1200" dirty="0">
                <a:solidFill>
                  <a:schemeClr val="tx1"/>
                </a:solidFill>
                <a:effectLst/>
                <a:latin typeface="+mn-lt"/>
                <a:ea typeface="+mn-ea"/>
                <a:cs typeface="+mn-cs"/>
              </a:rPr>
              <a:t>•The SEM gets smaller as your samples get larger. This makes sense, because the mean of a large sample is likely to be closer to the true population mean than is the mean of a small sample. With a huge sample, you'll know the value of the mean with a lot of precision even if the data are very scattered.</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16</a:t>
            </a:fld>
            <a:endParaRPr lang="fr-FR"/>
          </a:p>
        </p:txBody>
      </p:sp>
    </p:spTree>
    <p:extLst>
      <p:ext uri="{BB962C8B-B14F-4D97-AF65-F5344CB8AC3E}">
        <p14:creationId xmlns:p14="http://schemas.microsoft.com/office/powerpoint/2010/main" val="2430080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 Test : </a:t>
            </a:r>
            <a:r>
              <a:rPr lang="fr-FR" dirty="0" err="1"/>
              <a:t>caclule</a:t>
            </a:r>
            <a:r>
              <a:rPr lang="fr-FR" dirty="0"/>
              <a:t> de la taille d’effet : Calculez et rapportez la taille de l’effet du test t en utilisant le d de Cohen. Les tailles d’effet conventionnelles des tests T, proposées par Cohen, sont : 0,2 (petit effet), 0,5 (effet modéré) et 0,8 (effet important) (Cohen 1998).</a:t>
            </a:r>
          </a:p>
          <a:p>
            <a:endParaRPr lang="fr-FR" dirty="0"/>
          </a:p>
          <a:p>
            <a:r>
              <a:rPr lang="fr-FR" dirty="0"/>
              <a:t>https://www.graphpad.com/guides/prism/latest/statistics/stat_semandsdnotsame.htm </a:t>
            </a:r>
          </a:p>
          <a:p>
            <a:r>
              <a:rPr lang="en-US" sz="1200" b="0" i="0" kern="1200" dirty="0">
                <a:solidFill>
                  <a:schemeClr val="tx1"/>
                </a:solidFill>
                <a:effectLst/>
                <a:latin typeface="+mn-lt"/>
                <a:ea typeface="+mn-ea"/>
                <a:cs typeface="+mn-cs"/>
              </a:rPr>
              <a:t>It is easy to be confused about the difference between the standard deviation (SD) and the standard error of the mean (SEM). Here are the key differences:</a:t>
            </a:r>
          </a:p>
          <a:p>
            <a:r>
              <a:rPr lang="en-US" sz="1200" b="0" i="0" kern="1200" dirty="0">
                <a:solidFill>
                  <a:schemeClr val="tx1"/>
                </a:solidFill>
                <a:effectLst/>
                <a:latin typeface="+mn-lt"/>
                <a:ea typeface="+mn-ea"/>
                <a:cs typeface="+mn-cs"/>
              </a:rPr>
              <a:t>• The SD quantifies scatter — how much the values vary from one another.</a:t>
            </a:r>
          </a:p>
          <a:p>
            <a:r>
              <a:rPr lang="en-US" sz="1200" b="0" i="0" kern="1200" dirty="0">
                <a:solidFill>
                  <a:schemeClr val="tx1"/>
                </a:solidFill>
                <a:effectLst/>
                <a:latin typeface="+mn-lt"/>
                <a:ea typeface="+mn-ea"/>
                <a:cs typeface="+mn-cs"/>
              </a:rPr>
              <a:t>• The SEM quantifies how precisely you know the true mean of the population. It takes into account both the value of the SD and the sample size.</a:t>
            </a:r>
          </a:p>
          <a:p>
            <a:r>
              <a:rPr lang="en-US" sz="1200" b="0" i="0" kern="1200" dirty="0">
                <a:solidFill>
                  <a:schemeClr val="tx1"/>
                </a:solidFill>
                <a:effectLst/>
                <a:latin typeface="+mn-lt"/>
                <a:ea typeface="+mn-ea"/>
                <a:cs typeface="+mn-cs"/>
              </a:rPr>
              <a:t>• Both SD and SEM are in the same units -- the units of the data.</a:t>
            </a:r>
          </a:p>
          <a:p>
            <a:r>
              <a:rPr lang="en-US" sz="1200" b="0" i="0" kern="1200" dirty="0">
                <a:solidFill>
                  <a:schemeClr val="tx1"/>
                </a:solidFill>
                <a:effectLst/>
                <a:latin typeface="+mn-lt"/>
                <a:ea typeface="+mn-ea"/>
                <a:cs typeface="+mn-cs"/>
              </a:rPr>
              <a:t>• The SEM, by definition, is always smaller than the SD.</a:t>
            </a:r>
          </a:p>
          <a:p>
            <a:r>
              <a:rPr lang="en-US" sz="1200" b="0" i="0" kern="1200" dirty="0">
                <a:solidFill>
                  <a:schemeClr val="tx1"/>
                </a:solidFill>
                <a:effectLst/>
                <a:latin typeface="+mn-lt"/>
                <a:ea typeface="+mn-ea"/>
                <a:cs typeface="+mn-cs"/>
              </a:rPr>
              <a:t>•The SEM gets smaller as your samples get larger. This makes sense, because the mean of a large sample is likely to be closer to the true population mean than is the mean of a small sample. With a huge sample, you'll know the value of the mean with a lot of precision even if the data are very scattered.</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17</a:t>
            </a:fld>
            <a:endParaRPr lang="fr-FR"/>
          </a:p>
        </p:txBody>
      </p:sp>
    </p:spTree>
    <p:extLst>
      <p:ext uri="{BB962C8B-B14F-4D97-AF65-F5344CB8AC3E}">
        <p14:creationId xmlns:p14="http://schemas.microsoft.com/office/powerpoint/2010/main" val="1199786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définir « normale, centrée, réduite ». </a:t>
            </a:r>
          </a:p>
          <a:p>
            <a:br>
              <a:rPr lang="fr-FR" dirty="0"/>
            </a:br>
            <a:r>
              <a:rPr lang="fr-FR" dirty="0"/>
              <a:t>Non abordé : modèle de régression</a:t>
            </a:r>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18</a:t>
            </a:fld>
            <a:endParaRPr lang="fr-FR"/>
          </a:p>
        </p:txBody>
      </p:sp>
    </p:spTree>
    <p:extLst>
      <p:ext uri="{BB962C8B-B14F-4D97-AF65-F5344CB8AC3E}">
        <p14:creationId xmlns:p14="http://schemas.microsoft.com/office/powerpoint/2010/main" val="1436283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variable de « groupe » avec uniquement 2 modalités possible A et B.</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 nombre d’observations </a:t>
            </a:r>
            <a:r>
              <a:rPr lang="fr-FR" sz="1200" b="1" dirty="0"/>
              <a:t>seuil est différent en fonction de la nature des variables testées </a:t>
            </a:r>
            <a:r>
              <a:rPr lang="fr-FR" sz="1200" dirty="0"/>
              <a:t>:</a:t>
            </a:r>
          </a:p>
          <a:p>
            <a:endParaRPr lang="fr-FR" dirty="0"/>
          </a:p>
          <a:p>
            <a:pPr lvl="1"/>
            <a:r>
              <a:rPr lang="fr-FR" sz="2200" b="1" dirty="0"/>
              <a:t>&lt; 5 </a:t>
            </a:r>
            <a:r>
              <a:rPr lang="fr-FR" sz="2200" dirty="0"/>
              <a:t>: petit échantillon, on choisira souvent un </a:t>
            </a:r>
            <a:r>
              <a:rPr lang="fr-FR" sz="2200" b="1" u="sng" dirty="0"/>
              <a:t>test exact de Fisher</a:t>
            </a:r>
            <a:r>
              <a:rPr lang="fr-FR" sz="2200" dirty="0"/>
              <a:t> (non paramétrique)</a:t>
            </a:r>
          </a:p>
          <a:p>
            <a:pPr lvl="1"/>
            <a:r>
              <a:rPr lang="fr-FR" sz="2200" b="1" dirty="0"/>
              <a:t>&gt; 5 </a:t>
            </a:r>
            <a:r>
              <a:rPr lang="fr-FR" sz="2200" dirty="0"/>
              <a:t>: on choisira souvent un </a:t>
            </a:r>
            <a:r>
              <a:rPr lang="fr-FR" sz="2200" b="1" u="sng" dirty="0"/>
              <a:t>test du Chi-2</a:t>
            </a:r>
            <a:r>
              <a:rPr lang="fr-FR" sz="2200" dirty="0"/>
              <a:t> (paramétrique)</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19</a:t>
            </a:fld>
            <a:endParaRPr lang="fr-FR"/>
          </a:p>
        </p:txBody>
      </p:sp>
    </p:spTree>
    <p:extLst>
      <p:ext uri="{BB962C8B-B14F-4D97-AF65-F5344CB8AC3E}">
        <p14:creationId xmlns:p14="http://schemas.microsoft.com/office/powerpoint/2010/main" val="1806061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variable de « groupe » avec uniquement 2 modalités possible A et B.</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 nombre d’observations </a:t>
            </a:r>
            <a:r>
              <a:rPr lang="fr-FR" sz="1200" b="1" dirty="0"/>
              <a:t>seuil est différent en fonction de la nature des variables testées </a:t>
            </a:r>
            <a:r>
              <a:rPr lang="fr-FR" sz="1200" dirty="0"/>
              <a:t>:</a:t>
            </a:r>
          </a:p>
          <a:p>
            <a:endParaRPr lang="fr-FR" dirty="0"/>
          </a:p>
          <a:p>
            <a:pPr lvl="1"/>
            <a:r>
              <a:rPr lang="fr-FR" sz="2200" b="1" dirty="0"/>
              <a:t>&lt; 5 </a:t>
            </a:r>
            <a:r>
              <a:rPr lang="fr-FR" sz="2200" dirty="0"/>
              <a:t>: petit échantillon, on choisira souvent un </a:t>
            </a:r>
            <a:r>
              <a:rPr lang="fr-FR" sz="2200" b="1" u="sng" dirty="0"/>
              <a:t>test exact de Fisher</a:t>
            </a:r>
            <a:r>
              <a:rPr lang="fr-FR" sz="2200" dirty="0"/>
              <a:t> (non paramétrique)</a:t>
            </a:r>
          </a:p>
          <a:p>
            <a:pPr lvl="1"/>
            <a:r>
              <a:rPr lang="fr-FR" sz="2200" b="1" dirty="0"/>
              <a:t>&gt; 5 </a:t>
            </a:r>
            <a:r>
              <a:rPr lang="fr-FR" sz="2200" dirty="0"/>
              <a:t>: on choisira souvent un </a:t>
            </a:r>
            <a:r>
              <a:rPr lang="fr-FR" sz="2200" b="1" u="sng" dirty="0"/>
              <a:t>test du Chi-2</a:t>
            </a:r>
            <a:r>
              <a:rPr lang="fr-FR" sz="2200" dirty="0"/>
              <a:t> (paramétrique)</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20</a:t>
            </a:fld>
            <a:endParaRPr lang="fr-FR"/>
          </a:p>
        </p:txBody>
      </p:sp>
    </p:spTree>
    <p:extLst>
      <p:ext uri="{BB962C8B-B14F-4D97-AF65-F5344CB8AC3E}">
        <p14:creationId xmlns:p14="http://schemas.microsoft.com/office/powerpoint/2010/main" val="158982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a:t>
            </a:fld>
            <a:endParaRPr lang="fr-FR"/>
          </a:p>
        </p:txBody>
      </p:sp>
    </p:spTree>
    <p:extLst>
      <p:ext uri="{BB962C8B-B14F-4D97-AF65-F5344CB8AC3E}">
        <p14:creationId xmlns:p14="http://schemas.microsoft.com/office/powerpoint/2010/main" val="3158098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variable de « groupe » avec uniquement 2 modalités possible A et B.</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 nombre d’observations </a:t>
            </a:r>
            <a:r>
              <a:rPr lang="fr-FR" sz="1200" b="1" dirty="0"/>
              <a:t>seuil est différent en fonction de la nature des variables testées </a:t>
            </a:r>
            <a:r>
              <a:rPr lang="fr-FR" sz="1200" dirty="0"/>
              <a:t>:</a:t>
            </a:r>
          </a:p>
          <a:p>
            <a:endParaRPr lang="fr-FR" dirty="0"/>
          </a:p>
          <a:p>
            <a:r>
              <a:rPr lang="fr-FR" dirty="0"/>
              <a:t>le test non paramétrique de Wilcoxon sur échantillons non appariés encore appelé test de </a:t>
            </a:r>
            <a:r>
              <a:rPr lang="fr-FR" dirty="0" err="1"/>
              <a:t>MannWhitney</a:t>
            </a:r>
            <a:r>
              <a:rPr lang="fr-FR" dirty="0"/>
              <a:t> suivant la manière dont on calcul les rangs pour chaque échantillon</a:t>
            </a:r>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21</a:t>
            </a:fld>
            <a:endParaRPr lang="fr-FR"/>
          </a:p>
        </p:txBody>
      </p:sp>
    </p:spTree>
    <p:extLst>
      <p:ext uri="{BB962C8B-B14F-4D97-AF65-F5344CB8AC3E}">
        <p14:creationId xmlns:p14="http://schemas.microsoft.com/office/powerpoint/2010/main" val="632585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variable de « groupe » avec uniquement 2 modalités possible A et B.</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 nombre d’observations </a:t>
            </a:r>
            <a:r>
              <a:rPr lang="fr-FR" sz="1200" b="1" dirty="0"/>
              <a:t>seuil est différent en fonction de la nature des variables testées </a:t>
            </a:r>
            <a:r>
              <a:rPr lang="fr-FR" sz="1200" dirty="0"/>
              <a:t>:</a:t>
            </a:r>
          </a:p>
          <a:p>
            <a:endParaRPr lang="fr-FR" dirty="0"/>
          </a:p>
          <a:p>
            <a:r>
              <a:rPr lang="fr-FR" dirty="0"/>
              <a:t>le test non paramétrique de Wilcoxon sur échantillons non appariés encore appelé test de </a:t>
            </a:r>
            <a:r>
              <a:rPr lang="fr-FR" dirty="0" err="1"/>
              <a:t>MannWhitney</a:t>
            </a:r>
            <a:r>
              <a:rPr lang="fr-FR" dirty="0"/>
              <a:t> suivant la manière dont on calcul les rangs pour chaque échantillon</a:t>
            </a:r>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22</a:t>
            </a:fld>
            <a:endParaRPr lang="fr-FR"/>
          </a:p>
        </p:txBody>
      </p:sp>
    </p:spTree>
    <p:extLst>
      <p:ext uri="{BB962C8B-B14F-4D97-AF65-F5344CB8AC3E}">
        <p14:creationId xmlns:p14="http://schemas.microsoft.com/office/powerpoint/2010/main" val="3734634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a:t>
            </a:r>
            <a:r>
              <a:rPr lang="fr-FR" dirty="0" err="1"/>
              <a:t>interessé</a:t>
            </a:r>
            <a:r>
              <a:rPr lang="fr-FR" dirty="0"/>
              <a:t> par l’</a:t>
            </a:r>
            <a:r>
              <a:rPr lang="fr-FR" dirty="0" err="1"/>
              <a:t>anova</a:t>
            </a:r>
            <a:r>
              <a:rPr lang="fr-FR" dirty="0"/>
              <a:t> : https://github.com/mboissel/MASTER_OMICS_ANOVA</a:t>
            </a:r>
          </a:p>
          <a:p>
            <a:r>
              <a:rPr lang="fr-FR" dirty="0"/>
              <a:t>Cours magistrale et TP sous R.</a:t>
            </a:r>
          </a:p>
          <a:p>
            <a:endParaRPr lang="fr-FR" dirty="0"/>
          </a:p>
          <a:p>
            <a:r>
              <a:rPr lang="fr-FR" dirty="0"/>
              <a:t>Anova est un test paramétrique. </a:t>
            </a:r>
            <a:br>
              <a:rPr lang="fr-FR" dirty="0"/>
            </a:br>
            <a:r>
              <a:rPr lang="fr-FR" dirty="0"/>
              <a:t>Y doit suivre la loi normal, </a:t>
            </a:r>
          </a:p>
          <a:p>
            <a:r>
              <a:rPr lang="fr-FR" dirty="0"/>
              <a:t>Les variances conditionnelles (variances dans chaque sous-population) sont identiques : homoscédasticité.</a:t>
            </a:r>
          </a:p>
          <a:p>
            <a:r>
              <a:rPr lang="fr-FR" dirty="0"/>
              <a:t>Les individus sont tous différents; les échantillons sont indépendants.</a:t>
            </a:r>
          </a:p>
          <a:p>
            <a:endParaRPr lang="fr-FR" dirty="0"/>
          </a:p>
          <a:p>
            <a:r>
              <a:rPr lang="fr-FR" dirty="0"/>
              <a:t>Test homoscédasticité : </a:t>
            </a:r>
          </a:p>
          <a:p>
            <a:r>
              <a:rPr lang="fr-FR" dirty="0"/>
              <a:t>𝑯𝟎: 𝝈𝟏 ^𝟐 =. . . = 𝝈𝒑 ^𝟐 = 𝝈 contre 𝑯𝟏: ∃𝒋, 𝝈𝒋 ^2  ≠ 𝝈 (il existe au moins 2 variances différentes)</a:t>
            </a:r>
            <a:br>
              <a:rPr lang="fr-FR" dirty="0"/>
            </a:br>
            <a:r>
              <a:rPr lang="fr-FR" dirty="0"/>
              <a:t>Si 𝑛1 =. . . = 𝑛𝑝, on utilise le </a:t>
            </a:r>
            <a:r>
              <a:rPr lang="fr-FR" b="1" u="sng" dirty="0"/>
              <a:t>test de Cochran</a:t>
            </a:r>
            <a:r>
              <a:rPr lang="fr-FR" dirty="0"/>
              <a:t>.</a:t>
            </a:r>
          </a:p>
          <a:p>
            <a:r>
              <a:rPr lang="fr-FR" dirty="0"/>
              <a:t>si 𝑛𝑖 ≠ 𝑛𝑗 voir </a:t>
            </a:r>
            <a:r>
              <a:rPr lang="fr-FR" b="1" u="sng" dirty="0"/>
              <a:t>test de Bartlett (C'est un test paramétrique, </a:t>
            </a:r>
            <a:r>
              <a:rPr lang="fr-FR" b="1" u="sng" dirty="0" err="1"/>
              <a:t>necessite</a:t>
            </a:r>
            <a:r>
              <a:rPr lang="fr-FR" b="1" u="sng" dirty="0"/>
              <a:t> une distribution normal).</a:t>
            </a:r>
            <a:endParaRPr lang="fr-FR" dirty="0"/>
          </a:p>
          <a:p>
            <a:r>
              <a:rPr lang="fr-FR" dirty="0"/>
              <a:t>Le </a:t>
            </a:r>
            <a:r>
              <a:rPr lang="fr-FR" b="1" u="sng" dirty="0"/>
              <a:t>test de </a:t>
            </a:r>
            <a:r>
              <a:rPr lang="fr-FR" b="1" u="sng" dirty="0" err="1"/>
              <a:t>Levene</a:t>
            </a:r>
            <a:r>
              <a:rPr lang="fr-FR" b="1" u="sng" dirty="0"/>
              <a:t> </a:t>
            </a:r>
            <a:r>
              <a:rPr lang="fr-FR" dirty="0"/>
              <a:t>et le </a:t>
            </a:r>
            <a:r>
              <a:rPr lang="fr-FR" b="1" u="sng" dirty="0"/>
              <a:t>test de Brown-Forsythe</a:t>
            </a:r>
            <a:r>
              <a:rPr lang="fr-FR" b="0" u="none" dirty="0"/>
              <a:t> </a:t>
            </a:r>
            <a:r>
              <a:rPr lang="fr-FR" dirty="0"/>
              <a:t>sont plus robustes, c'est-à-dire moins sensibles aux écarts par rapport à l'hypothèse de normalité,</a:t>
            </a:r>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23</a:t>
            </a:fld>
            <a:endParaRPr lang="fr-FR"/>
          </a:p>
        </p:txBody>
      </p:sp>
    </p:spTree>
    <p:extLst>
      <p:ext uri="{BB962C8B-B14F-4D97-AF65-F5344CB8AC3E}">
        <p14:creationId xmlns:p14="http://schemas.microsoft.com/office/powerpoint/2010/main" val="715632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a:t>
            </a:r>
            <a:r>
              <a:rPr lang="fr-FR" dirty="0" err="1"/>
              <a:t>interessé</a:t>
            </a:r>
            <a:r>
              <a:rPr lang="fr-FR" dirty="0"/>
              <a:t> par l’</a:t>
            </a:r>
            <a:r>
              <a:rPr lang="fr-FR" dirty="0" err="1"/>
              <a:t>anova</a:t>
            </a:r>
            <a:r>
              <a:rPr lang="fr-FR" dirty="0"/>
              <a:t> : https://github.com/mboissel/MASTER_OMICS_ANOVA</a:t>
            </a:r>
          </a:p>
          <a:p>
            <a:r>
              <a:rPr lang="fr-FR" dirty="0"/>
              <a:t>Cours magistrale et TP sous R.</a:t>
            </a:r>
          </a:p>
          <a:p>
            <a:endParaRPr lang="fr-FR" dirty="0"/>
          </a:p>
          <a:p>
            <a:r>
              <a:rPr lang="fr-FR" dirty="0"/>
              <a:t>Anova est un test paramétrique. </a:t>
            </a:r>
            <a:br>
              <a:rPr lang="fr-FR" dirty="0"/>
            </a:br>
            <a:r>
              <a:rPr lang="fr-FR" dirty="0"/>
              <a:t>Y doit suivre la loi normal, </a:t>
            </a:r>
          </a:p>
          <a:p>
            <a:r>
              <a:rPr lang="fr-FR" dirty="0"/>
              <a:t>Les variances conditionnelles (variances dans chaque sous-population) sont identiques : homoscédasticité.</a:t>
            </a:r>
          </a:p>
          <a:p>
            <a:r>
              <a:rPr lang="fr-FR" dirty="0"/>
              <a:t>Les individus sont tous différents; les échantillons sont indépendants.</a:t>
            </a:r>
          </a:p>
          <a:p>
            <a:endParaRPr lang="fr-FR" dirty="0"/>
          </a:p>
          <a:p>
            <a:r>
              <a:rPr lang="fr-FR" dirty="0"/>
              <a:t>Test homoscédasticité : </a:t>
            </a:r>
          </a:p>
          <a:p>
            <a:r>
              <a:rPr lang="fr-FR" dirty="0"/>
              <a:t>𝑯𝟎: 𝝈𝟏 ^𝟐 =. . . = 𝝈𝒑 ^𝟐 = 𝝈 contre 𝑯𝟏: ∃𝒋, 𝝈𝒋 ^2  ≠ 𝝈 (il existe au moins 2 variances différentes)</a:t>
            </a:r>
            <a:br>
              <a:rPr lang="fr-FR" dirty="0"/>
            </a:br>
            <a:r>
              <a:rPr lang="fr-FR" dirty="0"/>
              <a:t>Si 𝑛1 =. . . = 𝑛𝑝, on utilise le </a:t>
            </a:r>
            <a:r>
              <a:rPr lang="fr-FR" b="1" u="sng" dirty="0"/>
              <a:t>test de Cochran</a:t>
            </a:r>
            <a:r>
              <a:rPr lang="fr-FR" dirty="0"/>
              <a:t>.</a:t>
            </a:r>
          </a:p>
          <a:p>
            <a:r>
              <a:rPr lang="fr-FR" dirty="0"/>
              <a:t>si 𝑛𝑖 ≠ 𝑛𝑗 voir </a:t>
            </a:r>
            <a:r>
              <a:rPr lang="fr-FR" b="1" u="sng" dirty="0"/>
              <a:t>test de Bartlett (C'est un test paramétrique, </a:t>
            </a:r>
            <a:r>
              <a:rPr lang="fr-FR" b="1" u="sng" dirty="0" err="1"/>
              <a:t>necessite</a:t>
            </a:r>
            <a:r>
              <a:rPr lang="fr-FR" b="1" u="sng" dirty="0"/>
              <a:t> une distribution normal).</a:t>
            </a:r>
            <a:endParaRPr lang="fr-FR" dirty="0"/>
          </a:p>
          <a:p>
            <a:r>
              <a:rPr lang="fr-FR" dirty="0"/>
              <a:t>Le </a:t>
            </a:r>
            <a:r>
              <a:rPr lang="fr-FR" b="1" u="sng" dirty="0"/>
              <a:t>test de </a:t>
            </a:r>
            <a:r>
              <a:rPr lang="fr-FR" b="1" u="sng" dirty="0" err="1"/>
              <a:t>Levene</a:t>
            </a:r>
            <a:r>
              <a:rPr lang="fr-FR" b="1" u="sng" dirty="0"/>
              <a:t> </a:t>
            </a:r>
            <a:r>
              <a:rPr lang="fr-FR" dirty="0"/>
              <a:t>et le </a:t>
            </a:r>
            <a:r>
              <a:rPr lang="fr-FR" b="1" u="sng" dirty="0"/>
              <a:t>test de Brown-Forsythe</a:t>
            </a:r>
            <a:r>
              <a:rPr lang="fr-FR" b="0" u="none" dirty="0"/>
              <a:t> </a:t>
            </a:r>
            <a:r>
              <a:rPr lang="fr-FR" dirty="0"/>
              <a:t>sont plus robustes, c'est-à-dire moins sensibles aux écarts par rapport à l'hypothèse de normalité,</a:t>
            </a:r>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24</a:t>
            </a:fld>
            <a:endParaRPr lang="fr-FR"/>
          </a:p>
        </p:txBody>
      </p:sp>
    </p:spTree>
    <p:extLst>
      <p:ext uri="{BB962C8B-B14F-4D97-AF65-F5344CB8AC3E}">
        <p14:creationId xmlns:p14="http://schemas.microsoft.com/office/powerpoint/2010/main" val="4169844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a:t>
            </a:r>
            <a:r>
              <a:rPr lang="fr-FR" dirty="0" err="1"/>
              <a:t>interessé</a:t>
            </a:r>
            <a:r>
              <a:rPr lang="fr-FR" dirty="0"/>
              <a:t> par l’</a:t>
            </a:r>
            <a:r>
              <a:rPr lang="fr-FR" dirty="0" err="1"/>
              <a:t>anova</a:t>
            </a:r>
            <a:r>
              <a:rPr lang="fr-FR" dirty="0"/>
              <a:t> : https://github.com/mboissel/MASTER_OMICS_ANOVA</a:t>
            </a:r>
          </a:p>
          <a:p>
            <a:r>
              <a:rPr lang="fr-FR" dirty="0"/>
              <a:t>Cours magistrale et TP sous R.</a:t>
            </a:r>
          </a:p>
          <a:p>
            <a:endParaRPr lang="fr-FR" dirty="0"/>
          </a:p>
          <a:p>
            <a:r>
              <a:rPr lang="fr-FR" dirty="0"/>
              <a:t>Anova est un test paramétrique</a:t>
            </a:r>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25</a:t>
            </a:fld>
            <a:endParaRPr lang="fr-FR"/>
          </a:p>
        </p:txBody>
      </p:sp>
    </p:spTree>
    <p:extLst>
      <p:ext uri="{BB962C8B-B14F-4D97-AF65-F5344CB8AC3E}">
        <p14:creationId xmlns:p14="http://schemas.microsoft.com/office/powerpoint/2010/main" val="38180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Explication des « * » = degré de significativité </a:t>
            </a:r>
          </a:p>
          <a:p>
            <a:endParaRPr lang="fr-FR" dirty="0"/>
          </a:p>
          <a:p>
            <a:r>
              <a:rPr lang="fr-FR" dirty="0"/>
              <a:t>Entre 7 et 8</a:t>
            </a:r>
            <a:br>
              <a:rPr lang="fr-FR" dirty="0"/>
            </a:br>
            <a:r>
              <a:rPr lang="fr-FR" dirty="0"/>
              <a:t>Graphique diagnostique dans R</a:t>
            </a:r>
            <a:br>
              <a:rPr lang="fr-FR" dirty="0"/>
            </a:br>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26</a:t>
            </a:fld>
            <a:endParaRPr lang="fr-FR"/>
          </a:p>
        </p:txBody>
      </p:sp>
    </p:spTree>
    <p:extLst>
      <p:ext uri="{BB962C8B-B14F-4D97-AF65-F5344CB8AC3E}">
        <p14:creationId xmlns:p14="http://schemas.microsoft.com/office/powerpoint/2010/main" val="1843285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test statistique : On utilise le test de </a:t>
            </a:r>
            <a:r>
              <a:rPr lang="fr-FR" dirty="0" err="1"/>
              <a:t>Bonferroni</a:t>
            </a:r>
            <a:r>
              <a:rPr lang="fr-FR" dirty="0"/>
              <a:t>, lequel offre plus de précision que des </a:t>
            </a:r>
            <a:r>
              <a:rPr lang="fr-FR" dirty="0" err="1"/>
              <a:t>t-Test</a:t>
            </a:r>
            <a:r>
              <a:rPr lang="fr-FR" dirty="0"/>
              <a:t> 2 à 2 car il prend en compte toutes les données dans sa construction. </a:t>
            </a:r>
          </a:p>
          <a:p>
            <a:endParaRPr lang="fr-FR" dirty="0"/>
          </a:p>
          <a:p>
            <a:r>
              <a:rPr lang="fr-FR" dirty="0"/>
              <a:t>Il existe de nombreux autres tests post-hoc pour la comparaison de moyenne 2 à 2, entre autres : </a:t>
            </a:r>
          </a:p>
          <a:p>
            <a:r>
              <a:rPr lang="fr-FR" dirty="0"/>
              <a:t>• Le test de </a:t>
            </a:r>
            <a:r>
              <a:rPr lang="fr-FR" dirty="0" err="1"/>
              <a:t>Tukey</a:t>
            </a:r>
            <a:r>
              <a:rPr lang="fr-FR" dirty="0"/>
              <a:t> HSD (</a:t>
            </a:r>
            <a:r>
              <a:rPr lang="fr-FR" dirty="0" err="1"/>
              <a:t>Honest</a:t>
            </a:r>
            <a:r>
              <a:rPr lang="fr-FR" dirty="0"/>
              <a:t> </a:t>
            </a:r>
            <a:r>
              <a:rPr lang="fr-FR" dirty="0" err="1"/>
              <a:t>Significant</a:t>
            </a:r>
            <a:r>
              <a:rPr lang="fr-FR" dirty="0"/>
              <a:t> </a:t>
            </a:r>
            <a:r>
              <a:rPr lang="fr-FR" dirty="0" err="1"/>
              <a:t>Differences</a:t>
            </a:r>
            <a:r>
              <a:rPr lang="fr-FR" dirty="0"/>
              <a:t>), </a:t>
            </a:r>
            <a:br>
              <a:rPr lang="fr-FR" dirty="0"/>
            </a:br>
            <a:r>
              <a:rPr lang="fr-FR" sz="1200" b="0" i="0" kern="1200" dirty="0">
                <a:solidFill>
                  <a:schemeClr val="tx1"/>
                </a:solidFill>
                <a:effectLst/>
                <a:latin typeface="+mn-lt"/>
                <a:ea typeface="+mn-ea"/>
                <a:cs typeface="+mn-cs"/>
              </a:rPr>
              <a:t>conservateur puisqu’il traite tous les cas comme si c’était le pire.</a:t>
            </a:r>
            <a:endParaRPr lang="fr-FR" dirty="0"/>
          </a:p>
          <a:p>
            <a:r>
              <a:rPr lang="fr-FR" dirty="0"/>
              <a:t>Il est important de vérifier que vos données répondent aux hypothèses critiques pour utiliser le HSD </a:t>
            </a:r>
            <a:r>
              <a:rPr lang="fr-FR" dirty="0" err="1"/>
              <a:t>Tukey</a:t>
            </a:r>
            <a:r>
              <a:rPr lang="fr-FR" dirty="0"/>
              <a:t>. </a:t>
            </a:r>
            <a:br>
              <a:rPr lang="fr-FR" dirty="0"/>
            </a:br>
            <a:r>
              <a:rPr lang="fr-FR" dirty="0"/>
              <a:t>Hypothèse de données normalement distribué. </a:t>
            </a:r>
            <a:br>
              <a:rPr lang="fr-FR" dirty="0"/>
            </a:br>
            <a:r>
              <a:rPr lang="fr-FR" dirty="0"/>
              <a:t>Chacun des groupes que vous comparez devrait avoir une variance à peu près égale. Vous pouvez vérifier la variance égale en utilisant quelque chose comme le test de </a:t>
            </a:r>
            <a:r>
              <a:rPr lang="fr-FR" dirty="0" err="1"/>
              <a:t>Levene</a:t>
            </a:r>
            <a:r>
              <a:rPr lang="fr-FR" dirty="0"/>
              <a:t> ou le test de Brown-Forsyth</a:t>
            </a:r>
          </a:p>
          <a:p>
            <a:endParaRPr lang="fr-FR" dirty="0"/>
          </a:p>
          <a:p>
            <a:r>
              <a:rPr lang="fr-FR" dirty="0"/>
              <a:t>• test de la petite différence significative (LSD) de Fisher, </a:t>
            </a:r>
          </a:p>
          <a:p>
            <a:r>
              <a:rPr lang="fr-FR" dirty="0"/>
              <a:t>Laxiste car : </a:t>
            </a:r>
            <a:r>
              <a:rPr lang="fr-FR" sz="1200" b="0" i="0" kern="1200" dirty="0">
                <a:solidFill>
                  <a:schemeClr val="tx1"/>
                </a:solidFill>
                <a:effectLst/>
                <a:latin typeface="+mn-lt"/>
                <a:ea typeface="+mn-ea"/>
                <a:cs typeface="+mn-cs"/>
              </a:rPr>
              <a:t>les valeurs </a:t>
            </a:r>
            <a:r>
              <a:rPr lang="fr-FR" sz="1200" b="0" i="1" kern="1200" dirty="0">
                <a:solidFill>
                  <a:schemeClr val="tx1"/>
                </a:solidFill>
                <a:effectLst/>
                <a:latin typeface="+mn-lt"/>
                <a:ea typeface="+mn-ea"/>
                <a:cs typeface="+mn-cs"/>
              </a:rPr>
              <a:t>p</a:t>
            </a:r>
            <a:r>
              <a:rPr lang="fr-FR" sz="1200" b="0" i="0" kern="1200" dirty="0">
                <a:solidFill>
                  <a:schemeClr val="tx1"/>
                </a:solidFill>
                <a:effectLst/>
                <a:latin typeface="+mn-lt"/>
                <a:ea typeface="+mn-ea"/>
                <a:cs typeface="+mn-cs"/>
              </a:rPr>
              <a:t> sont calculées exactement comme d’habitude, sans véritable protection contre l'augmentation du risque au niveau de l'ensemble des comparaisons</a:t>
            </a:r>
          </a:p>
          <a:p>
            <a:endParaRPr lang="fr-FR" dirty="0"/>
          </a:p>
          <a:p>
            <a:r>
              <a:rPr lang="fr-FR" dirty="0"/>
              <a:t>• test </a:t>
            </a:r>
            <a:r>
              <a:rPr lang="fr-FR" dirty="0" err="1"/>
              <a:t>Student</a:t>
            </a:r>
            <a:r>
              <a:rPr lang="fr-FR" dirty="0"/>
              <a:t> de Newman-</a:t>
            </a:r>
            <a:r>
              <a:rPr lang="fr-FR" dirty="0" err="1"/>
              <a:t>Keuls</a:t>
            </a:r>
            <a:r>
              <a:rPr lang="fr-FR" dirty="0"/>
              <a:t>, </a:t>
            </a:r>
          </a:p>
          <a:p>
            <a:endParaRPr lang="fr-FR" dirty="0"/>
          </a:p>
          <a:p>
            <a:r>
              <a:rPr lang="fr-FR" dirty="0"/>
              <a:t>• </a:t>
            </a:r>
            <a:r>
              <a:rPr lang="fr-FR" dirty="0" err="1"/>
              <a:t>Dunnett</a:t>
            </a:r>
            <a:r>
              <a:rPr lang="fr-FR" dirty="0"/>
              <a:t> : </a:t>
            </a:r>
            <a:r>
              <a:rPr lang="fr-FR" sz="1200" b="0" i="0" kern="1200" dirty="0">
                <a:solidFill>
                  <a:schemeClr val="tx1"/>
                </a:solidFill>
                <a:effectLst/>
                <a:latin typeface="+mn-lt"/>
                <a:ea typeface="+mn-ea"/>
                <a:cs typeface="+mn-cs"/>
              </a:rPr>
              <a:t> la méthode de </a:t>
            </a:r>
            <a:r>
              <a:rPr lang="fr-FR" sz="1200" b="0" i="0" kern="1200" dirty="0" err="1">
                <a:solidFill>
                  <a:schemeClr val="tx1"/>
                </a:solidFill>
                <a:effectLst/>
                <a:latin typeface="+mn-lt"/>
                <a:ea typeface="+mn-ea"/>
                <a:cs typeface="+mn-cs"/>
              </a:rPr>
              <a:t>Dunnett</a:t>
            </a:r>
            <a:r>
              <a:rPr lang="fr-FR" sz="1200" b="0" i="0" kern="1200" dirty="0">
                <a:solidFill>
                  <a:schemeClr val="tx1"/>
                </a:solidFill>
                <a:effectLst/>
                <a:latin typeface="+mn-lt"/>
                <a:ea typeface="+mn-ea"/>
                <a:cs typeface="+mn-cs"/>
              </a:rPr>
              <a:t> permet de créer des intervalles de confiance pour les différences entre la moyenne de chaque niveau de facteur et la moyenne d'un groupe de contrôle. </a:t>
            </a:r>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27</a:t>
            </a:fld>
            <a:endParaRPr lang="fr-FR"/>
          </a:p>
        </p:txBody>
      </p:sp>
    </p:spTree>
    <p:extLst>
      <p:ext uri="{BB962C8B-B14F-4D97-AF65-F5344CB8AC3E}">
        <p14:creationId xmlns:p14="http://schemas.microsoft.com/office/powerpoint/2010/main" val="3025810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28</a:t>
            </a:fld>
            <a:endParaRPr lang="fr-FR"/>
          </a:p>
        </p:txBody>
      </p:sp>
    </p:spTree>
    <p:extLst>
      <p:ext uri="{BB962C8B-B14F-4D97-AF65-F5344CB8AC3E}">
        <p14:creationId xmlns:p14="http://schemas.microsoft.com/office/powerpoint/2010/main" val="816544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Fdr</a:t>
            </a:r>
            <a:r>
              <a:rPr lang="fr-FR" dirty="0"/>
              <a:t> : </a:t>
            </a:r>
            <a:r>
              <a:rPr lang="fr-FR" sz="1200" b="0" i="0" kern="1200" dirty="0">
                <a:solidFill>
                  <a:schemeClr val="tx1"/>
                </a:solidFill>
                <a:effectLst/>
                <a:latin typeface="+mn-lt"/>
                <a:ea typeface="+mn-ea"/>
                <a:cs typeface="+mn-cs"/>
              </a:rPr>
              <a:t>peu conservatrice ( = peu sévère)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bien adaptée aux situations où l’on cherche à sélectionner un grand nombre de caractères potentiellement intéressants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29</a:t>
            </a:fld>
            <a:endParaRPr lang="fr-FR"/>
          </a:p>
        </p:txBody>
      </p:sp>
    </p:spTree>
    <p:extLst>
      <p:ext uri="{BB962C8B-B14F-4D97-AF65-F5344CB8AC3E}">
        <p14:creationId xmlns:p14="http://schemas.microsoft.com/office/powerpoint/2010/main" val="1077483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Rep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Nature de la variable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Distri </a:t>
            </a:r>
            <a:r>
              <a:rPr lang="fr-FR" dirty="0" err="1"/>
              <a:t>Norm</a:t>
            </a:r>
            <a:r>
              <a:rPr lang="fr-FR" dirty="0"/>
              <a:t> =&gt; T test </a:t>
            </a:r>
            <a:r>
              <a:rPr lang="fr-FR" dirty="0" err="1"/>
              <a:t>Student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Distri non </a:t>
            </a:r>
            <a:r>
              <a:rPr lang="fr-FR" dirty="0" err="1"/>
              <a:t>norm</a:t>
            </a:r>
            <a:r>
              <a:rPr lang="fr-FR" dirty="0"/>
              <a:t> Test des rangs de Wilcoxon = le test de Wilcoxon-Mann-Whitney (ou test U de Mann-Whitney ou encore test de la somme des rangs de Wilcoxon)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3 groupes ou plus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Distri </a:t>
            </a:r>
            <a:r>
              <a:rPr lang="fr-FR" dirty="0" err="1"/>
              <a:t>Norm</a:t>
            </a:r>
            <a:r>
              <a:rPr lang="fr-FR" dirty="0"/>
              <a:t> =&gt; </a:t>
            </a:r>
            <a:r>
              <a:rPr lang="fr-FR" dirty="0" err="1"/>
              <a:t>Anova</a:t>
            </a:r>
            <a:endParaRPr lang="fr-FR" dirty="0"/>
          </a:p>
          <a:p>
            <a:r>
              <a:rPr lang="fr-FR" dirty="0"/>
              <a:t>Distri non </a:t>
            </a:r>
            <a:r>
              <a:rPr lang="fr-FR" dirty="0" err="1"/>
              <a:t>norm</a:t>
            </a:r>
            <a:r>
              <a:rPr lang="fr-FR" dirty="0"/>
              <a:t> =&gt; </a:t>
            </a:r>
            <a:r>
              <a:rPr lang="fr-FR" dirty="0" err="1"/>
              <a:t>Kruskall</a:t>
            </a:r>
            <a:r>
              <a:rPr lang="fr-FR" dirty="0"/>
              <a:t> Wallis.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30</a:t>
            </a:fld>
            <a:endParaRPr lang="fr-FR"/>
          </a:p>
        </p:txBody>
      </p:sp>
    </p:spTree>
    <p:extLst>
      <p:ext uri="{BB962C8B-B14F-4D97-AF65-F5344CB8AC3E}">
        <p14:creationId xmlns:p14="http://schemas.microsoft.com/office/powerpoint/2010/main" val="2783082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A expliquer à l’oral : Dans notre démarche, nous allons établir des règles de décision qui vont nous conduire à l’acceptation ou au rejet de l’hypothèse nulle H0. Toutefois cette décision est fondée sur une information partielle, les résultats d’un échantillon. Il est donc statistiquement impossible de prendre la bonne décision à coup sûr. En pratique, on met en </a:t>
            </a:r>
            <a:r>
              <a:rPr lang="fr-FR" sz="1200" b="0" i="0" u="none" strike="noStrike" kern="1200" dirty="0" err="1">
                <a:solidFill>
                  <a:schemeClr val="tx1"/>
                </a:solidFill>
                <a:effectLst/>
                <a:latin typeface="+mn-lt"/>
                <a:ea typeface="+mn-ea"/>
                <a:cs typeface="+mn-cs"/>
              </a:rPr>
              <a:t>oeuvre</a:t>
            </a:r>
            <a:r>
              <a:rPr lang="fr-FR" sz="1200" b="0" i="0" u="none" strike="noStrike" kern="1200" dirty="0">
                <a:solidFill>
                  <a:schemeClr val="tx1"/>
                </a:solidFill>
                <a:effectLst/>
                <a:latin typeface="+mn-lt"/>
                <a:ea typeface="+mn-ea"/>
                <a:cs typeface="+mn-cs"/>
              </a:rPr>
              <a:t> une démarche qui nous permettrait, à long terme de rejeter à tort une hypothèse nulle vraie dans une faible proportion de cas. La conclusion qui sera déduite des résultats de l’échantillon aura un caractère probabiliste : on ne pourra prendre une décision qu’en ayant conscience qu’il y a un certain risque qu’elle soit erronée. Ce risque nous est donné par le seuil de signification du test.</a:t>
            </a:r>
          </a:p>
          <a:p>
            <a:br>
              <a:rPr lang="fr-FR" dirty="0"/>
            </a:br>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4</a:t>
            </a:fld>
            <a:endParaRPr lang="fr-FR"/>
          </a:p>
        </p:txBody>
      </p:sp>
    </p:spTree>
    <p:extLst>
      <p:ext uri="{BB962C8B-B14F-4D97-AF65-F5344CB8AC3E}">
        <p14:creationId xmlns:p14="http://schemas.microsoft.com/office/powerpoint/2010/main" val="3241961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Rep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Nature de la variable ? Quantitative et qualité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Distri </a:t>
            </a:r>
            <a:r>
              <a:rPr lang="fr-FR" dirty="0" err="1"/>
              <a:t>Norm</a:t>
            </a:r>
            <a:r>
              <a:rPr lang="fr-FR" dirty="0"/>
              <a:t> =&gt; T test </a:t>
            </a:r>
            <a:r>
              <a:rPr lang="fr-FR" dirty="0" err="1"/>
              <a:t>Student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Distri non </a:t>
            </a:r>
            <a:r>
              <a:rPr lang="fr-FR" dirty="0" err="1"/>
              <a:t>norm</a:t>
            </a:r>
            <a:r>
              <a:rPr lang="fr-FR" dirty="0"/>
              <a:t> Test des rangs de Wilcoxon = le test de Wilcoxon-Mann-Whitney (ou test U de Mann-Whitney ou encore test de la somme des rangs de Wilcoxon)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3 groupes ou plus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Distri </a:t>
            </a:r>
            <a:r>
              <a:rPr lang="fr-FR" dirty="0" err="1"/>
              <a:t>Norm</a:t>
            </a:r>
            <a:r>
              <a:rPr lang="fr-FR" dirty="0"/>
              <a:t> =&gt; </a:t>
            </a:r>
            <a:r>
              <a:rPr lang="fr-FR" dirty="0" err="1"/>
              <a:t>Anova</a:t>
            </a:r>
            <a:endParaRPr lang="fr-FR" dirty="0"/>
          </a:p>
          <a:p>
            <a:r>
              <a:rPr lang="fr-FR" dirty="0"/>
              <a:t>Distri non </a:t>
            </a:r>
            <a:r>
              <a:rPr lang="fr-FR" dirty="0" err="1"/>
              <a:t>norm</a:t>
            </a:r>
            <a:r>
              <a:rPr lang="fr-FR" dirty="0"/>
              <a:t> =&gt; </a:t>
            </a:r>
            <a:r>
              <a:rPr lang="fr-FR" dirty="0" err="1"/>
              <a:t>Kruskall</a:t>
            </a:r>
            <a:r>
              <a:rPr lang="fr-FR" dirty="0"/>
              <a:t> Wallis.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31</a:t>
            </a:fld>
            <a:endParaRPr lang="fr-FR"/>
          </a:p>
        </p:txBody>
      </p:sp>
    </p:spTree>
    <p:extLst>
      <p:ext uri="{BB962C8B-B14F-4D97-AF65-F5344CB8AC3E}">
        <p14:creationId xmlns:p14="http://schemas.microsoft.com/office/powerpoint/2010/main" val="1724195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Correction : </a:t>
            </a:r>
          </a:p>
          <a:p>
            <a:endParaRPr lang="fr-FR" dirty="0"/>
          </a:p>
          <a:p>
            <a:r>
              <a:rPr lang="fr-FR" dirty="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2 groupes de 6 et 4 animaux, H vs F, 1 paramètre continue mesuré. Très peu d’effectif (N =10)</a:t>
            </a:r>
          </a:p>
          <a:p>
            <a:r>
              <a:rPr lang="fr-FR" dirty="0"/>
              <a:t>Test de Wilcoxon-Mann-Whitney </a:t>
            </a:r>
          </a:p>
          <a:p>
            <a:r>
              <a:rPr lang="fr-FR" dirty="0"/>
              <a:t>H0 : mâles et femelles ont le même poids</a:t>
            </a:r>
          </a:p>
          <a:p>
            <a:r>
              <a:rPr lang="fr-FR" dirty="0"/>
              <a:t>H1 : mâles et femelles ont des poids différents</a:t>
            </a:r>
          </a:p>
          <a:p>
            <a:r>
              <a:rPr lang="fr-FR" dirty="0"/>
              <a:t>2 ) </a:t>
            </a:r>
          </a:p>
          <a:p>
            <a:r>
              <a:rPr lang="fr-FR" dirty="0"/>
              <a:t>Rappel : test de Fisher :</a:t>
            </a:r>
          </a:p>
          <a:p>
            <a:r>
              <a:rPr lang="fr-FR" dirty="0"/>
              <a:t>H0 sigma2_f = sigma2_m</a:t>
            </a:r>
            <a:br>
              <a:rPr lang="fr-FR" dirty="0"/>
            </a:br>
            <a:r>
              <a:rPr lang="fr-FR" dirty="0"/>
              <a:t>H1 sigma2_f != sigma2_m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p-valeur = 0,4. </a:t>
            </a:r>
            <a:endParaRPr lang="fr-FR" dirty="0"/>
          </a:p>
          <a:p>
            <a:r>
              <a:rPr lang="fr-FR" dirty="0"/>
              <a:t>On ne rejette pas H0. </a:t>
            </a:r>
          </a:p>
          <a:p>
            <a:r>
              <a:rPr lang="fr-FR" dirty="0"/>
              <a:t>nous n’avons pas d’éléments pour contredire H0, donc nous allons </a:t>
            </a:r>
            <a:r>
              <a:rPr lang="fr-FR" dirty="0" err="1"/>
              <a:t>allons</a:t>
            </a:r>
            <a:r>
              <a:rPr lang="fr-FR" dirty="0"/>
              <a:t> avancer que ”les variances sont égales”. </a:t>
            </a:r>
            <a:br>
              <a:rPr lang="fr-FR" dirty="0"/>
            </a:br>
            <a:r>
              <a:rPr lang="fr-FR" dirty="0"/>
              <a:t>Attention il faut garder en </a:t>
            </a:r>
            <a:r>
              <a:rPr lang="fr-FR" dirty="0" err="1"/>
              <a:t>tete</a:t>
            </a:r>
            <a:r>
              <a:rPr lang="fr-FR" dirty="0"/>
              <a:t> que la conclusion officiel est « on ne rejette pas H0 ». Nous pourrions être dans le cas ou nous n’avons pas assez de données pour détecter la différence. </a:t>
            </a:r>
            <a:br>
              <a:rPr lang="fr-FR" dirty="0"/>
            </a:br>
            <a:r>
              <a:rPr lang="fr-FR" dirty="0"/>
              <a:t>NB : L’égalité des variances est un point intéressant (nécessaire) pour envisager le </a:t>
            </a:r>
            <a:r>
              <a:rPr lang="fr-FR" dirty="0" err="1"/>
              <a:t>T-test</a:t>
            </a:r>
            <a:r>
              <a:rPr lang="fr-FR" dirty="0"/>
              <a:t> (au lieu Wilcoxon-Mann-Whitney) mais nous n’avons certainement pas des données normalement distribuées avec si peu de points.</a:t>
            </a:r>
            <a:br>
              <a:rPr lang="fr-FR" dirty="0"/>
            </a:br>
            <a:r>
              <a:rPr lang="fr-FR" dirty="0"/>
              <a:t>Le test non paramétrique est plus robuste dans ce cas. </a:t>
            </a:r>
          </a:p>
          <a:p>
            <a:endParaRPr lang="fr-FR" dirty="0"/>
          </a:p>
          <a:p>
            <a:r>
              <a:rPr lang="fr-FR" dirty="0"/>
              <a:t>3) </a:t>
            </a:r>
            <a:br>
              <a:rPr lang="fr-FR" dirty="0"/>
            </a:br>
            <a:r>
              <a:rPr lang="fr-FR" dirty="0"/>
              <a:t>Les divers mesures sont-elles indépendantes (test de corrélation). </a:t>
            </a:r>
            <a:br>
              <a:rPr lang="fr-FR" dirty="0"/>
            </a:br>
            <a:r>
              <a:rPr lang="fr-FR" dirty="0"/>
              <a:t>Répétions de l’erreur de test (</a:t>
            </a:r>
            <a:r>
              <a:rPr lang="fr-FR" dirty="0" err="1"/>
              <a:t>meme</a:t>
            </a:r>
            <a:r>
              <a:rPr lang="fr-FR" dirty="0"/>
              <a:t> données = même group utilisé dans le test), correction de test multiple à effectuer (seuil ou p-valeur).</a:t>
            </a:r>
          </a:p>
          <a:p>
            <a:endParaRPr lang="fr-FR" dirty="0"/>
          </a:p>
          <a:p>
            <a:r>
              <a:rPr lang="fr-FR" dirty="0"/>
              <a:t>4) </a:t>
            </a:r>
            <a:br>
              <a:rPr lang="fr-FR" dirty="0"/>
            </a:br>
            <a:r>
              <a:rPr lang="fr-FR" dirty="0"/>
              <a:t>On envisage le </a:t>
            </a:r>
            <a:r>
              <a:rPr lang="fr-FR" dirty="0" err="1"/>
              <a:t>T-test</a:t>
            </a:r>
            <a:r>
              <a:rPr lang="fr-FR" dirty="0"/>
              <a:t> car N~30 par groupe </a:t>
            </a:r>
            <a:br>
              <a:rPr lang="fr-FR" dirty="0"/>
            </a:br>
            <a:r>
              <a:rPr lang="fr-FR" dirty="0" err="1"/>
              <a:t>Re-valider</a:t>
            </a:r>
            <a:r>
              <a:rPr lang="fr-FR" dirty="0"/>
              <a:t> variances sont égales + </a:t>
            </a:r>
            <a:r>
              <a:rPr lang="fr-FR" dirty="0" err="1"/>
              <a:t>contoler</a:t>
            </a:r>
            <a:r>
              <a:rPr lang="fr-FR" dirty="0"/>
              <a:t> la normalité des données avant =&gt; + sure. </a:t>
            </a:r>
            <a:br>
              <a:rPr lang="fr-FR" dirty="0"/>
            </a:br>
            <a:r>
              <a:rPr lang="fr-FR" dirty="0"/>
              <a:t>Alternative : ici le </a:t>
            </a:r>
            <a:r>
              <a:rPr lang="fr-FR" dirty="0" err="1"/>
              <a:t>t-test</a:t>
            </a:r>
            <a:r>
              <a:rPr lang="fr-FR" dirty="0"/>
              <a:t> donnerait la même choses que l’</a:t>
            </a:r>
            <a:r>
              <a:rPr lang="fr-FR" b="1" u="sng" dirty="0"/>
              <a:t> </a:t>
            </a:r>
            <a:r>
              <a:rPr lang="fr-FR" b="1" u="sng" dirty="0" err="1"/>
              <a:t>Anova</a:t>
            </a:r>
            <a:r>
              <a:rPr lang="fr-FR" b="1" u="sng" dirty="0"/>
              <a:t> à 1 facteur</a:t>
            </a:r>
            <a:r>
              <a:rPr lang="fr-FR" dirty="0"/>
              <a:t> (paramétrique) = le groupe </a:t>
            </a:r>
            <a:r>
              <a:rPr lang="fr-FR" dirty="0" err="1"/>
              <a:t>ie</a:t>
            </a:r>
            <a:r>
              <a:rPr lang="fr-FR" dirty="0"/>
              <a:t>. 1 variable catégorielle ~ 1 variable quantitative</a:t>
            </a:r>
          </a:p>
          <a:p>
            <a:r>
              <a:rPr lang="fr-FR" dirty="0"/>
              <a:t>Par contre ! </a:t>
            </a:r>
            <a:br>
              <a:rPr lang="fr-FR" dirty="0"/>
            </a:br>
            <a:r>
              <a:rPr lang="fr-FR" dirty="0"/>
              <a:t>On se trouve en présence de nouvelles données, mesurées plus tard que nos premières mesures (par quelqu’un d’autre, dans un autre labo, </a:t>
            </a:r>
            <a:r>
              <a:rPr lang="fr-FR" dirty="0" err="1"/>
              <a:t>etc</a:t>
            </a:r>
            <a:r>
              <a:rPr lang="fr-FR" dirty="0"/>
              <a:t>). </a:t>
            </a:r>
            <a:br>
              <a:rPr lang="fr-FR" dirty="0"/>
            </a:br>
            <a:r>
              <a:rPr lang="fr-FR" dirty="0"/>
              <a:t>Il serait conseillé de voir s’il y a un effet « batch » avant d’utiliser les données unifiées. </a:t>
            </a:r>
            <a:br>
              <a:rPr lang="fr-FR" dirty="0"/>
            </a:br>
            <a:r>
              <a:rPr lang="fr-FR" dirty="0"/>
              <a:t>Soit en testant si les moyennes sont différentes quand au batch (pas de prise en compte du sexe F/M) =&gt; juste un </a:t>
            </a:r>
            <a:r>
              <a:rPr lang="fr-FR" dirty="0" err="1"/>
              <a:t>T-test</a:t>
            </a:r>
            <a:r>
              <a:rPr lang="fr-FR" dirty="0"/>
              <a:t>. </a:t>
            </a:r>
            <a:br>
              <a:rPr lang="fr-FR" dirty="0"/>
            </a:br>
            <a:r>
              <a:rPr lang="fr-FR" dirty="0"/>
              <a:t>Soit en testant en </a:t>
            </a:r>
            <a:r>
              <a:rPr lang="fr-FR" dirty="0" err="1"/>
              <a:t>meme</a:t>
            </a:r>
            <a:r>
              <a:rPr lang="fr-FR" dirty="0"/>
              <a:t> temps la différence des moyennes entre les F/M et les 2 </a:t>
            </a:r>
            <a:r>
              <a:rPr lang="fr-FR" dirty="0" err="1"/>
              <a:t>batchs</a:t>
            </a:r>
            <a:r>
              <a:rPr lang="fr-FR" dirty="0"/>
              <a:t> (ANOVA à 2 facteurs = 2 variable catégorielle ~ 1 variable quantitative) </a:t>
            </a:r>
          </a:p>
          <a:p>
            <a:br>
              <a:rPr lang="fr-FR" dirty="0"/>
            </a:br>
            <a:r>
              <a:rPr lang="fr-FR" dirty="0"/>
              <a:t>5) Test </a:t>
            </a:r>
            <a:r>
              <a:rPr lang="fr-FR" dirty="0" err="1"/>
              <a:t>anova</a:t>
            </a:r>
            <a:r>
              <a:rPr lang="fr-FR" dirty="0"/>
              <a:t> a 2 facteur. </a:t>
            </a:r>
            <a:br>
              <a:rPr lang="fr-FR" dirty="0"/>
            </a:br>
            <a:r>
              <a:rPr lang="fr-FR" dirty="0"/>
              <a:t>différence des moyennes entre les F/M et les traité/non traité. </a:t>
            </a:r>
          </a:p>
          <a:p>
            <a:r>
              <a:rPr lang="fr-FR" dirty="0"/>
              <a:t>Sera intéressant de regarder l’interaction car le traitement peut avoir un effet différent chez les f ou h.</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32</a:t>
            </a:fld>
            <a:endParaRPr lang="fr-FR"/>
          </a:p>
        </p:txBody>
      </p:sp>
    </p:spTree>
    <p:extLst>
      <p:ext uri="{BB962C8B-B14F-4D97-AF65-F5344CB8AC3E}">
        <p14:creationId xmlns:p14="http://schemas.microsoft.com/office/powerpoint/2010/main" val="622807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Correction : </a:t>
            </a:r>
          </a:p>
          <a:p>
            <a:endParaRPr lang="fr-FR" dirty="0"/>
          </a:p>
          <a:p>
            <a:r>
              <a:rPr lang="fr-FR" dirty="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2 groupes de 6 et 4 animaux, H vs F, 1 paramètre continue mesuré. Très peu d’effectif (N =10)</a:t>
            </a:r>
          </a:p>
          <a:p>
            <a:r>
              <a:rPr lang="fr-FR" dirty="0"/>
              <a:t>Test de Wilcoxon-Mann-Whitney </a:t>
            </a:r>
          </a:p>
          <a:p>
            <a:r>
              <a:rPr lang="fr-FR" dirty="0"/>
              <a:t>H0 : mâles et femelles ont le même poids</a:t>
            </a:r>
          </a:p>
          <a:p>
            <a:r>
              <a:rPr lang="fr-FR" dirty="0"/>
              <a:t>H1 : mâles et femelles ont des poids différents</a:t>
            </a:r>
          </a:p>
          <a:p>
            <a:r>
              <a:rPr lang="fr-FR" dirty="0"/>
              <a:t>2 ) </a:t>
            </a:r>
          </a:p>
          <a:p>
            <a:r>
              <a:rPr lang="fr-FR" dirty="0"/>
              <a:t>Rappel : test de Fisher :</a:t>
            </a:r>
          </a:p>
          <a:p>
            <a:r>
              <a:rPr lang="fr-FR" dirty="0"/>
              <a:t>H0 sigma2_f = sigma2_m</a:t>
            </a:r>
            <a:br>
              <a:rPr lang="fr-FR" dirty="0"/>
            </a:br>
            <a:r>
              <a:rPr lang="fr-FR" dirty="0"/>
              <a:t>H1 sigma2_f != sigma2_m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p-valeur = 0,4. </a:t>
            </a:r>
            <a:endParaRPr lang="fr-FR" dirty="0"/>
          </a:p>
          <a:p>
            <a:r>
              <a:rPr lang="fr-FR" dirty="0"/>
              <a:t>On ne rejette pas H0. </a:t>
            </a:r>
          </a:p>
          <a:p>
            <a:r>
              <a:rPr lang="fr-FR" dirty="0"/>
              <a:t>nous n’avons pas d’éléments pour contredire H0, donc nous allons </a:t>
            </a:r>
            <a:r>
              <a:rPr lang="fr-FR" dirty="0" err="1"/>
              <a:t>allons</a:t>
            </a:r>
            <a:r>
              <a:rPr lang="fr-FR" dirty="0"/>
              <a:t> avancer que ”les variances sont égales”. </a:t>
            </a:r>
            <a:br>
              <a:rPr lang="fr-FR" dirty="0"/>
            </a:br>
            <a:r>
              <a:rPr lang="fr-FR" dirty="0"/>
              <a:t>Attention il faut garder en </a:t>
            </a:r>
            <a:r>
              <a:rPr lang="fr-FR" dirty="0" err="1"/>
              <a:t>tete</a:t>
            </a:r>
            <a:r>
              <a:rPr lang="fr-FR" dirty="0"/>
              <a:t> que la conclusion officiel est « on ne rejette pas H0 ». Nous pourrions être dans le cas ou nous n’avons pas assez de données pour détecter la différence. </a:t>
            </a:r>
            <a:br>
              <a:rPr lang="fr-FR" dirty="0"/>
            </a:br>
            <a:r>
              <a:rPr lang="fr-FR" dirty="0"/>
              <a:t>NB : L’égalité des variances est un point intéressant (nécessaire) pour envisager le </a:t>
            </a:r>
            <a:r>
              <a:rPr lang="fr-FR" dirty="0" err="1"/>
              <a:t>T-test</a:t>
            </a:r>
            <a:r>
              <a:rPr lang="fr-FR" dirty="0"/>
              <a:t> (au lieu Wilcoxon-Mann-Whitney) mais nous n’avons certainement pas des données normalement distribuées avec si peu de points.</a:t>
            </a:r>
            <a:br>
              <a:rPr lang="fr-FR" dirty="0"/>
            </a:br>
            <a:r>
              <a:rPr lang="fr-FR" dirty="0"/>
              <a:t>Le test non paramétrique est plus robuste dans ce cas. </a:t>
            </a:r>
          </a:p>
          <a:p>
            <a:endParaRPr lang="fr-FR" dirty="0"/>
          </a:p>
          <a:p>
            <a:r>
              <a:rPr lang="fr-FR" dirty="0"/>
              <a:t>3) </a:t>
            </a:r>
            <a:br>
              <a:rPr lang="fr-FR" dirty="0"/>
            </a:br>
            <a:r>
              <a:rPr lang="fr-FR" dirty="0"/>
              <a:t>Les divers mesures sont-elles indépendantes (test de corrélation). </a:t>
            </a:r>
            <a:br>
              <a:rPr lang="fr-FR" dirty="0"/>
            </a:br>
            <a:r>
              <a:rPr lang="fr-FR" dirty="0"/>
              <a:t>Répétions de l’erreur de test (</a:t>
            </a:r>
            <a:r>
              <a:rPr lang="fr-FR" dirty="0" err="1"/>
              <a:t>meme</a:t>
            </a:r>
            <a:r>
              <a:rPr lang="fr-FR" dirty="0"/>
              <a:t> données = même group utilisé dans le test), correction de test multiple à effectuer (seuil ou p-valeur).</a:t>
            </a:r>
          </a:p>
          <a:p>
            <a:endParaRPr lang="fr-FR" dirty="0"/>
          </a:p>
          <a:p>
            <a:r>
              <a:rPr lang="fr-FR" dirty="0"/>
              <a:t>4) </a:t>
            </a:r>
            <a:br>
              <a:rPr lang="fr-FR" dirty="0"/>
            </a:br>
            <a:r>
              <a:rPr lang="fr-FR" dirty="0"/>
              <a:t>On envisage le </a:t>
            </a:r>
            <a:r>
              <a:rPr lang="fr-FR" dirty="0" err="1"/>
              <a:t>T-test</a:t>
            </a:r>
            <a:r>
              <a:rPr lang="fr-FR" dirty="0"/>
              <a:t> car N~30 par groupe </a:t>
            </a:r>
            <a:br>
              <a:rPr lang="fr-FR" dirty="0"/>
            </a:br>
            <a:r>
              <a:rPr lang="fr-FR" dirty="0" err="1"/>
              <a:t>Re-valider</a:t>
            </a:r>
            <a:r>
              <a:rPr lang="fr-FR" dirty="0"/>
              <a:t> variances sont égales + </a:t>
            </a:r>
            <a:r>
              <a:rPr lang="fr-FR" dirty="0" err="1"/>
              <a:t>contoler</a:t>
            </a:r>
            <a:r>
              <a:rPr lang="fr-FR" dirty="0"/>
              <a:t> la normalité des données avant =&gt; + sure. </a:t>
            </a:r>
            <a:br>
              <a:rPr lang="fr-FR" dirty="0"/>
            </a:br>
            <a:r>
              <a:rPr lang="fr-FR" dirty="0"/>
              <a:t>Alternative : ici le </a:t>
            </a:r>
            <a:r>
              <a:rPr lang="fr-FR" dirty="0" err="1"/>
              <a:t>t-test</a:t>
            </a:r>
            <a:r>
              <a:rPr lang="fr-FR" dirty="0"/>
              <a:t> donnerait la même choses que l’</a:t>
            </a:r>
            <a:r>
              <a:rPr lang="fr-FR" b="1" u="sng" dirty="0"/>
              <a:t> </a:t>
            </a:r>
            <a:r>
              <a:rPr lang="fr-FR" b="1" u="sng" dirty="0" err="1"/>
              <a:t>Anova</a:t>
            </a:r>
            <a:r>
              <a:rPr lang="fr-FR" b="1" u="sng" dirty="0"/>
              <a:t> à 1 facteur</a:t>
            </a:r>
            <a:r>
              <a:rPr lang="fr-FR" dirty="0"/>
              <a:t> (paramétrique) = le groupe </a:t>
            </a:r>
            <a:r>
              <a:rPr lang="fr-FR" dirty="0" err="1"/>
              <a:t>ie</a:t>
            </a:r>
            <a:r>
              <a:rPr lang="fr-FR" dirty="0"/>
              <a:t>. 1 variable catégorielle ~ 1 variable quantitative</a:t>
            </a:r>
          </a:p>
          <a:p>
            <a:r>
              <a:rPr lang="fr-FR" dirty="0"/>
              <a:t>Par contre ! </a:t>
            </a:r>
            <a:br>
              <a:rPr lang="fr-FR" dirty="0"/>
            </a:br>
            <a:r>
              <a:rPr lang="fr-FR" dirty="0"/>
              <a:t>On se trouve en présence de nouvelles données, mesurées plus tard que nos premières mesures (par quelqu’un d’autre, dans un autre labo, </a:t>
            </a:r>
            <a:r>
              <a:rPr lang="fr-FR" dirty="0" err="1"/>
              <a:t>etc</a:t>
            </a:r>
            <a:r>
              <a:rPr lang="fr-FR" dirty="0"/>
              <a:t>). </a:t>
            </a:r>
            <a:br>
              <a:rPr lang="fr-FR" dirty="0"/>
            </a:br>
            <a:r>
              <a:rPr lang="fr-FR" dirty="0"/>
              <a:t>Il serait conseillé de voir s’il y a un effet « batch » avant d’utiliser les données unifiées. </a:t>
            </a:r>
            <a:br>
              <a:rPr lang="fr-FR" dirty="0"/>
            </a:br>
            <a:r>
              <a:rPr lang="fr-FR" dirty="0"/>
              <a:t>Soit en testant si les moyennes sont différentes quand au batch (pas de prise en compte du sexe F/M) =&gt; juste un </a:t>
            </a:r>
            <a:r>
              <a:rPr lang="fr-FR" dirty="0" err="1"/>
              <a:t>T-test</a:t>
            </a:r>
            <a:r>
              <a:rPr lang="fr-FR" dirty="0"/>
              <a:t>. </a:t>
            </a:r>
            <a:br>
              <a:rPr lang="fr-FR" dirty="0"/>
            </a:br>
            <a:r>
              <a:rPr lang="fr-FR" dirty="0"/>
              <a:t>Soit en testant en </a:t>
            </a:r>
            <a:r>
              <a:rPr lang="fr-FR" dirty="0" err="1"/>
              <a:t>meme</a:t>
            </a:r>
            <a:r>
              <a:rPr lang="fr-FR" dirty="0"/>
              <a:t> temps la différence des moyennes entre les F/M et les 2 </a:t>
            </a:r>
            <a:r>
              <a:rPr lang="fr-FR" dirty="0" err="1"/>
              <a:t>batchs</a:t>
            </a:r>
            <a:r>
              <a:rPr lang="fr-FR" dirty="0"/>
              <a:t> (ANOVA à 2 facteurs = 2 variable catégorielle ~ 1 variable quantitative) </a:t>
            </a:r>
          </a:p>
          <a:p>
            <a:br>
              <a:rPr lang="fr-FR" dirty="0"/>
            </a:br>
            <a:r>
              <a:rPr lang="fr-FR" dirty="0"/>
              <a:t>5) Test </a:t>
            </a:r>
            <a:r>
              <a:rPr lang="fr-FR" dirty="0" err="1"/>
              <a:t>anova</a:t>
            </a:r>
            <a:r>
              <a:rPr lang="fr-FR" dirty="0"/>
              <a:t> a 2 facteur. </a:t>
            </a:r>
            <a:br>
              <a:rPr lang="fr-FR" dirty="0"/>
            </a:br>
            <a:r>
              <a:rPr lang="fr-FR" dirty="0"/>
              <a:t>différence des moyennes entre les F/M et les traité/non traité. </a:t>
            </a:r>
          </a:p>
          <a:p>
            <a:r>
              <a:rPr lang="fr-FR" dirty="0"/>
              <a:t>Sera intéressant de regarder l’interaction car le traitement peut avoir un effet différent chez les f ou h.</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33</a:t>
            </a:fld>
            <a:endParaRPr lang="fr-FR"/>
          </a:p>
        </p:txBody>
      </p:sp>
    </p:spTree>
    <p:extLst>
      <p:ext uri="{BB962C8B-B14F-4D97-AF65-F5344CB8AC3E}">
        <p14:creationId xmlns:p14="http://schemas.microsoft.com/office/powerpoint/2010/main" val="3032404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Correction : </a:t>
            </a:r>
          </a:p>
          <a:p>
            <a:endParaRPr lang="fr-FR" dirty="0"/>
          </a:p>
          <a:p>
            <a:r>
              <a:rPr lang="fr-FR" dirty="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2 groupes de 6 et 4 animaux, H vs F, 1 paramètre continue mesuré. Très peu d’effectif (N =10)</a:t>
            </a:r>
          </a:p>
          <a:p>
            <a:r>
              <a:rPr lang="fr-FR" dirty="0"/>
              <a:t>Test de Wilcoxon-Mann-Whitney </a:t>
            </a:r>
          </a:p>
          <a:p>
            <a:r>
              <a:rPr lang="fr-FR" dirty="0"/>
              <a:t>H0 : mâles et femelles ont le même poids</a:t>
            </a:r>
          </a:p>
          <a:p>
            <a:r>
              <a:rPr lang="fr-FR" dirty="0"/>
              <a:t>H1 : mâles et femelles ont des poids différents</a:t>
            </a:r>
          </a:p>
          <a:p>
            <a:r>
              <a:rPr lang="fr-FR" dirty="0"/>
              <a:t>2 ) </a:t>
            </a:r>
          </a:p>
          <a:p>
            <a:r>
              <a:rPr lang="fr-FR" dirty="0"/>
              <a:t>Rappel : test de Fisher :</a:t>
            </a:r>
          </a:p>
          <a:p>
            <a:r>
              <a:rPr lang="fr-FR" dirty="0"/>
              <a:t>H0 sigma2_f = sigma2_m</a:t>
            </a:r>
            <a:br>
              <a:rPr lang="fr-FR" dirty="0"/>
            </a:br>
            <a:r>
              <a:rPr lang="fr-FR" dirty="0"/>
              <a:t>H1 sigma2_f != sigma2_m</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p-valeur = 0,4. </a:t>
            </a:r>
            <a:endParaRPr lang="fr-FR" dirty="0"/>
          </a:p>
          <a:p>
            <a:r>
              <a:rPr lang="fr-FR" dirty="0"/>
              <a:t>On ne rejette pas H0. </a:t>
            </a:r>
          </a:p>
          <a:p>
            <a:r>
              <a:rPr lang="fr-FR" dirty="0"/>
              <a:t>nous n’avons pas d’éléments pour contredire H0, donc nous allons </a:t>
            </a:r>
            <a:r>
              <a:rPr lang="fr-FR" dirty="0" err="1"/>
              <a:t>allons</a:t>
            </a:r>
            <a:r>
              <a:rPr lang="fr-FR" dirty="0"/>
              <a:t> avancer que ”les variances sont égales”. </a:t>
            </a:r>
            <a:br>
              <a:rPr lang="fr-FR" dirty="0"/>
            </a:br>
            <a:r>
              <a:rPr lang="fr-FR" dirty="0"/>
              <a:t>Attention il faut garder en </a:t>
            </a:r>
            <a:r>
              <a:rPr lang="fr-FR" dirty="0" err="1"/>
              <a:t>tete</a:t>
            </a:r>
            <a:r>
              <a:rPr lang="fr-FR" dirty="0"/>
              <a:t> que la conclusion officiel est « on ne rejette pas H0 ». Nous pourrions être dans le cas ou nous n’avons pas assez de données pour détecter la différence. </a:t>
            </a:r>
            <a:br>
              <a:rPr lang="fr-FR" dirty="0"/>
            </a:br>
            <a:r>
              <a:rPr lang="fr-FR" dirty="0"/>
              <a:t>NB : L’égalité des variances est un point intéressant (nécessaire) pour envisager le </a:t>
            </a:r>
            <a:r>
              <a:rPr lang="fr-FR" dirty="0" err="1"/>
              <a:t>T-test</a:t>
            </a:r>
            <a:r>
              <a:rPr lang="fr-FR" dirty="0"/>
              <a:t> (au lieu Wilcoxon-Mann-Whitney) mais nous n’avons certainement pas des données normalement distribuées avec si peu de points.</a:t>
            </a:r>
            <a:br>
              <a:rPr lang="fr-FR" dirty="0"/>
            </a:br>
            <a:r>
              <a:rPr lang="fr-FR" dirty="0"/>
              <a:t>Le test non paramétrique est plus robuste dans ce cas. </a:t>
            </a:r>
          </a:p>
          <a:p>
            <a:endParaRPr lang="fr-FR" dirty="0"/>
          </a:p>
          <a:p>
            <a:r>
              <a:rPr lang="fr-FR" dirty="0"/>
              <a:t>3) </a:t>
            </a:r>
            <a:br>
              <a:rPr lang="fr-FR" dirty="0"/>
            </a:br>
            <a:r>
              <a:rPr lang="fr-FR" dirty="0"/>
              <a:t>Les divers mesures sont-elles indépendantes (test de corrélation). </a:t>
            </a:r>
            <a:br>
              <a:rPr lang="fr-FR" dirty="0"/>
            </a:br>
            <a:r>
              <a:rPr lang="fr-FR" dirty="0"/>
              <a:t>Répétions de l’erreur de test (</a:t>
            </a:r>
            <a:r>
              <a:rPr lang="fr-FR" dirty="0" err="1"/>
              <a:t>meme</a:t>
            </a:r>
            <a:r>
              <a:rPr lang="fr-FR" dirty="0"/>
              <a:t> données = même group utilisé dans le test), correction de test multiple à effectuer (seuil ou p-valeur).</a:t>
            </a:r>
          </a:p>
          <a:p>
            <a:endParaRPr lang="fr-FR" dirty="0"/>
          </a:p>
          <a:p>
            <a:r>
              <a:rPr lang="fr-FR" dirty="0"/>
              <a:t>4) </a:t>
            </a:r>
            <a:br>
              <a:rPr lang="fr-FR" dirty="0"/>
            </a:br>
            <a:r>
              <a:rPr lang="fr-FR" dirty="0"/>
              <a:t>On envisage le </a:t>
            </a:r>
            <a:r>
              <a:rPr lang="fr-FR" dirty="0" err="1"/>
              <a:t>T-test</a:t>
            </a:r>
            <a:r>
              <a:rPr lang="fr-FR" dirty="0"/>
              <a:t> car N~30 par groupe </a:t>
            </a:r>
            <a:br>
              <a:rPr lang="fr-FR" dirty="0"/>
            </a:br>
            <a:r>
              <a:rPr lang="fr-FR" dirty="0" err="1"/>
              <a:t>Re-valider</a:t>
            </a:r>
            <a:r>
              <a:rPr lang="fr-FR" dirty="0"/>
              <a:t> variances sont égales + </a:t>
            </a:r>
            <a:r>
              <a:rPr lang="fr-FR" dirty="0" err="1"/>
              <a:t>contoler</a:t>
            </a:r>
            <a:r>
              <a:rPr lang="fr-FR" dirty="0"/>
              <a:t> la normalité des données avant =&gt; + sure. </a:t>
            </a:r>
            <a:br>
              <a:rPr lang="fr-FR" dirty="0"/>
            </a:br>
            <a:r>
              <a:rPr lang="fr-FR" dirty="0"/>
              <a:t>Alternative : ici le </a:t>
            </a:r>
            <a:r>
              <a:rPr lang="fr-FR" dirty="0" err="1"/>
              <a:t>t-test</a:t>
            </a:r>
            <a:r>
              <a:rPr lang="fr-FR" dirty="0"/>
              <a:t> donnerait la même choses que l’</a:t>
            </a:r>
            <a:r>
              <a:rPr lang="fr-FR" b="1" u="sng" dirty="0"/>
              <a:t> </a:t>
            </a:r>
            <a:r>
              <a:rPr lang="fr-FR" b="1" u="sng" dirty="0" err="1"/>
              <a:t>Anova</a:t>
            </a:r>
            <a:r>
              <a:rPr lang="fr-FR" b="1" u="sng" dirty="0"/>
              <a:t> à 1 facteur</a:t>
            </a:r>
            <a:r>
              <a:rPr lang="fr-FR" dirty="0"/>
              <a:t> (paramétrique) = le groupe </a:t>
            </a:r>
            <a:r>
              <a:rPr lang="fr-FR" dirty="0" err="1"/>
              <a:t>ie</a:t>
            </a:r>
            <a:r>
              <a:rPr lang="fr-FR" dirty="0"/>
              <a:t>. 1 variable catégorielle ~ 1 variable quantitative</a:t>
            </a:r>
          </a:p>
          <a:p>
            <a:r>
              <a:rPr lang="fr-FR" dirty="0"/>
              <a:t>Par contre ! </a:t>
            </a:r>
            <a:br>
              <a:rPr lang="fr-FR" dirty="0"/>
            </a:br>
            <a:r>
              <a:rPr lang="fr-FR" dirty="0"/>
              <a:t>On se trouve en présence de nouvelles données, mesurées plus tard que nos premières mesures (par quelqu’un d’autre, dans un autre labo, </a:t>
            </a:r>
            <a:r>
              <a:rPr lang="fr-FR" dirty="0" err="1"/>
              <a:t>etc</a:t>
            </a:r>
            <a:r>
              <a:rPr lang="fr-FR" dirty="0"/>
              <a:t>). </a:t>
            </a:r>
            <a:br>
              <a:rPr lang="fr-FR" dirty="0"/>
            </a:br>
            <a:r>
              <a:rPr lang="fr-FR" dirty="0"/>
              <a:t>Il serait conseillé de voir s’il y a un effet « batch » avant d’utiliser les données unifiées. </a:t>
            </a:r>
            <a:br>
              <a:rPr lang="fr-FR" dirty="0"/>
            </a:br>
            <a:r>
              <a:rPr lang="fr-FR" dirty="0"/>
              <a:t>Soit en testant si les moyennes sont différentes quand au batch (pas de prise en compte du sexe F/M) =&gt; juste un </a:t>
            </a:r>
            <a:r>
              <a:rPr lang="fr-FR" dirty="0" err="1"/>
              <a:t>T-test</a:t>
            </a:r>
            <a:r>
              <a:rPr lang="fr-FR" dirty="0"/>
              <a:t>. </a:t>
            </a:r>
            <a:br>
              <a:rPr lang="fr-FR" dirty="0"/>
            </a:br>
            <a:r>
              <a:rPr lang="fr-FR" dirty="0"/>
              <a:t>Soit en testant en </a:t>
            </a:r>
            <a:r>
              <a:rPr lang="fr-FR" dirty="0" err="1"/>
              <a:t>meme</a:t>
            </a:r>
            <a:r>
              <a:rPr lang="fr-FR" dirty="0"/>
              <a:t> temps la différence des moyennes entre les F/M et les 2 </a:t>
            </a:r>
            <a:r>
              <a:rPr lang="fr-FR" dirty="0" err="1"/>
              <a:t>batchs</a:t>
            </a:r>
            <a:r>
              <a:rPr lang="fr-FR" dirty="0"/>
              <a:t> (ANOVA à 2 facteurs = 2 variable catégorielle ~ 1 variable quantitative) </a:t>
            </a:r>
          </a:p>
          <a:p>
            <a:br>
              <a:rPr lang="fr-FR" dirty="0"/>
            </a:br>
            <a:r>
              <a:rPr lang="fr-FR" dirty="0"/>
              <a:t>5) Test </a:t>
            </a:r>
            <a:r>
              <a:rPr lang="fr-FR" dirty="0" err="1"/>
              <a:t>anova</a:t>
            </a:r>
            <a:r>
              <a:rPr lang="fr-FR" dirty="0"/>
              <a:t> a 2 facteur. </a:t>
            </a:r>
            <a:br>
              <a:rPr lang="fr-FR" dirty="0"/>
            </a:br>
            <a:r>
              <a:rPr lang="fr-FR" dirty="0"/>
              <a:t>différence des moyennes entre les F/M et les traité/non traité. </a:t>
            </a:r>
          </a:p>
          <a:p>
            <a:r>
              <a:rPr lang="fr-FR" dirty="0"/>
              <a:t>Sera intéressant de regarder l’interaction car le traitement peut avoir un effet différent chez les f ou h.</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34</a:t>
            </a:fld>
            <a:endParaRPr lang="fr-FR"/>
          </a:p>
        </p:txBody>
      </p:sp>
    </p:spTree>
    <p:extLst>
      <p:ext uri="{BB962C8B-B14F-4D97-AF65-F5344CB8AC3E}">
        <p14:creationId xmlns:p14="http://schemas.microsoft.com/office/powerpoint/2010/main" val="4152275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 C</a:t>
            </a:r>
            <a:br>
              <a:rPr lang="fr-FR" dirty="0"/>
            </a:br>
            <a:r>
              <a:rPr lang="fr-FR" dirty="0"/>
              <a:t>2 – B et C</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35</a:t>
            </a:fld>
            <a:endParaRPr lang="fr-FR"/>
          </a:p>
        </p:txBody>
      </p:sp>
    </p:spTree>
    <p:extLst>
      <p:ext uri="{BB962C8B-B14F-4D97-AF65-F5344CB8AC3E}">
        <p14:creationId xmlns:p14="http://schemas.microsoft.com/office/powerpoint/2010/main" val="2100425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 C</a:t>
            </a:r>
            <a:br>
              <a:rPr lang="fr-FR" dirty="0"/>
            </a:br>
            <a:r>
              <a:rPr lang="fr-FR" dirty="0"/>
              <a:t>2 – B et C</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36</a:t>
            </a:fld>
            <a:endParaRPr lang="fr-FR"/>
          </a:p>
        </p:txBody>
      </p:sp>
    </p:spTree>
    <p:extLst>
      <p:ext uri="{BB962C8B-B14F-4D97-AF65-F5344CB8AC3E}">
        <p14:creationId xmlns:p14="http://schemas.microsoft.com/office/powerpoint/2010/main" val="3082687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3 – B</a:t>
            </a:r>
          </a:p>
          <a:p>
            <a:r>
              <a:rPr lang="fr-FR" dirty="0"/>
              <a:t>4 – A et D</a:t>
            </a:r>
          </a:p>
          <a:p>
            <a:r>
              <a:rPr lang="fr-FR" dirty="0"/>
              <a:t>5- A</a:t>
            </a:r>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37</a:t>
            </a:fld>
            <a:endParaRPr lang="fr-FR"/>
          </a:p>
        </p:txBody>
      </p:sp>
    </p:spTree>
    <p:extLst>
      <p:ext uri="{BB962C8B-B14F-4D97-AF65-F5344CB8AC3E}">
        <p14:creationId xmlns:p14="http://schemas.microsoft.com/office/powerpoint/2010/main" val="2990357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3 – B</a:t>
            </a:r>
          </a:p>
          <a:p>
            <a:r>
              <a:rPr lang="fr-FR" dirty="0"/>
              <a:t>4 – A et D</a:t>
            </a:r>
          </a:p>
          <a:p>
            <a:r>
              <a:rPr lang="fr-FR" dirty="0"/>
              <a:t>5- A</a:t>
            </a:r>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38</a:t>
            </a:fld>
            <a:endParaRPr lang="fr-FR"/>
          </a:p>
        </p:txBody>
      </p:sp>
    </p:spTree>
    <p:extLst>
      <p:ext uri="{BB962C8B-B14F-4D97-AF65-F5344CB8AC3E}">
        <p14:creationId xmlns:p14="http://schemas.microsoft.com/office/powerpoint/2010/main" val="779950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6- B et C.</a:t>
            </a:r>
          </a:p>
          <a:p>
            <a:r>
              <a:rPr lang="fr-FR" dirty="0"/>
              <a:t>7- D</a:t>
            </a:r>
          </a:p>
          <a:p>
            <a:r>
              <a:rPr lang="fr-FR" dirty="0"/>
              <a:t>8- A</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39</a:t>
            </a:fld>
            <a:endParaRPr lang="fr-FR"/>
          </a:p>
        </p:txBody>
      </p:sp>
    </p:spTree>
    <p:extLst>
      <p:ext uri="{BB962C8B-B14F-4D97-AF65-F5344CB8AC3E}">
        <p14:creationId xmlns:p14="http://schemas.microsoft.com/office/powerpoint/2010/main" val="1024250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6- B et C.</a:t>
            </a:r>
          </a:p>
          <a:p>
            <a:r>
              <a:rPr lang="fr-FR" dirty="0"/>
              <a:t>7- D</a:t>
            </a:r>
          </a:p>
          <a:p>
            <a:r>
              <a:rPr lang="fr-FR" dirty="0"/>
              <a:t>8- A</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40</a:t>
            </a:fld>
            <a:endParaRPr lang="fr-FR"/>
          </a:p>
        </p:txBody>
      </p:sp>
    </p:spTree>
    <p:extLst>
      <p:ext uri="{BB962C8B-B14F-4D97-AF65-F5344CB8AC3E}">
        <p14:creationId xmlns:p14="http://schemas.microsoft.com/office/powerpoint/2010/main" val="2707174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br>
              <a:rPr lang="fr-FR" sz="1200" b="0" i="0" u="none" strike="noStrike" kern="1200" dirty="0">
                <a:solidFill>
                  <a:schemeClr val="tx1"/>
                </a:solidFill>
                <a:effectLst/>
                <a:latin typeface="+mn-lt"/>
                <a:ea typeface="+mn-ea"/>
                <a:cs typeface="+mn-cs"/>
              </a:rPr>
            </a:br>
            <a:r>
              <a:rPr lang="fr-FR" sz="1200" b="1" i="0" u="sng" kern="1200" dirty="0">
                <a:solidFill>
                  <a:schemeClr val="tx1"/>
                </a:solidFill>
                <a:effectLst/>
                <a:latin typeface="+mn-lt"/>
                <a:ea typeface="+mn-ea"/>
                <a:cs typeface="+mn-cs"/>
              </a:rPr>
              <a:t>Puissance statistique</a:t>
            </a:r>
            <a:r>
              <a:rPr lang="fr-FR" sz="1200" b="0" i="0" u="none" strike="noStrike" kern="1200" dirty="0">
                <a:solidFill>
                  <a:schemeClr val="tx1"/>
                </a:solidFill>
                <a:effectLst/>
                <a:latin typeface="+mn-lt"/>
                <a:ea typeface="+mn-ea"/>
                <a:cs typeface="+mn-cs"/>
              </a:rPr>
              <a:t> : la capacité d’un test stat à détecter un effet réel. </a:t>
            </a:r>
          </a:p>
          <a:p>
            <a:pPr rtl="0"/>
            <a:r>
              <a:rPr lang="fr-FR" sz="1200" b="0" i="0" kern="1200" dirty="0" err="1">
                <a:solidFill>
                  <a:schemeClr val="tx1"/>
                </a:solidFill>
                <a:effectLst/>
                <a:latin typeface="+mn-lt"/>
                <a:ea typeface="+mn-ea"/>
                <a:cs typeface="+mn-cs"/>
              </a:rPr>
              <a:t>Ie</a:t>
            </a:r>
            <a:r>
              <a:rPr lang="fr-FR" sz="1200" b="0" i="0" kern="1200" dirty="0">
                <a:solidFill>
                  <a:schemeClr val="tx1"/>
                </a:solidFill>
                <a:effectLst/>
                <a:latin typeface="+mn-lt"/>
                <a:ea typeface="+mn-ea"/>
                <a:cs typeface="+mn-cs"/>
              </a:rPr>
              <a:t>. c’est la probabilité de voir qu’il y a une différence quand il y a effectivement une différence.</a:t>
            </a:r>
          </a:p>
          <a:p>
            <a:pPr rtl="0"/>
            <a:endParaRPr lang="fr-FR" sz="1200" b="0" i="0" u="none" strike="noStrike" kern="1200" dirty="0">
              <a:solidFill>
                <a:schemeClr val="tx1"/>
              </a:solidFill>
              <a:effectLst/>
              <a:latin typeface="+mn-lt"/>
              <a:ea typeface="+mn-ea"/>
              <a:cs typeface="+mn-cs"/>
            </a:endParaRPr>
          </a:p>
          <a:p>
            <a:pPr rtl="0"/>
            <a:r>
              <a:rPr lang="fr-FR" sz="1200" b="0" i="0" u="none" strike="noStrike" kern="1200" dirty="0">
                <a:solidFill>
                  <a:schemeClr val="tx1"/>
                </a:solidFill>
                <a:effectLst/>
                <a:latin typeface="+mn-lt"/>
                <a:ea typeface="+mn-ea"/>
                <a:cs typeface="+mn-cs"/>
              </a:rPr>
              <a:t>Pour un seuil de alpha (erreur de type I) choisi, on peut vouloir calculer la taille minimum d’échantillon pour détecter un effet fixé ou à l’inverse, avec un taille d’échantillon connue, quel est l’effet maximum qu’on arrive à déterminer. </a:t>
            </a:r>
          </a:p>
          <a:p>
            <a:br>
              <a:rPr lang="fr-FR" dirty="0"/>
            </a:br>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5</a:t>
            </a:fld>
            <a:endParaRPr lang="fr-FR"/>
          </a:p>
        </p:txBody>
      </p:sp>
    </p:spTree>
    <p:extLst>
      <p:ext uri="{BB962C8B-B14F-4D97-AF65-F5344CB8AC3E}">
        <p14:creationId xmlns:p14="http://schemas.microsoft.com/office/powerpoint/2010/main" val="3217990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Excel : </a:t>
            </a:r>
          </a:p>
          <a:p>
            <a:r>
              <a:rPr lang="fr-FR" dirty="0"/>
              <a:t>https://help.xlstat.com/fr/tutorial-guides/power-analysis</a:t>
            </a:r>
          </a:p>
          <a:p>
            <a:endParaRPr lang="fr-FR" dirty="0"/>
          </a:p>
          <a:p>
            <a:r>
              <a:rPr lang="fr-FR" dirty="0"/>
              <a:t>Sous R : https://www.statmethods.net/stats/power.html</a:t>
            </a:r>
          </a:p>
          <a:p>
            <a:r>
              <a:rPr lang="fr-FR" dirty="0"/>
              <a:t>https://med.und.edu/research/daccota/_files/pdfs/berdc_resource_pdfs/sample_size_r_module.pdf</a:t>
            </a:r>
          </a:p>
          <a:p>
            <a:endParaRPr lang="fr-FR" dirty="0"/>
          </a:p>
          <a:p>
            <a:endParaRPr lang="fr-FR" dirty="0"/>
          </a:p>
          <a:p>
            <a:r>
              <a:rPr lang="fr-FR" sz="1200" b="0" i="0" kern="1200" dirty="0">
                <a:solidFill>
                  <a:schemeClr val="tx1"/>
                </a:solidFill>
                <a:effectLst/>
                <a:latin typeface="+mn-lt"/>
                <a:ea typeface="+mn-ea"/>
                <a:cs typeface="+mn-cs"/>
              </a:rPr>
              <a:t>On va essayer par 3 principaux moyens d’obtenir la puissance la plus élevée possible :</a:t>
            </a:r>
          </a:p>
          <a:p>
            <a:r>
              <a:rPr lang="fr-FR" sz="1200" b="1" i="0" kern="1200" dirty="0">
                <a:solidFill>
                  <a:schemeClr val="tx1"/>
                </a:solidFill>
                <a:effectLst/>
                <a:latin typeface="+mn-lt"/>
                <a:ea typeface="+mn-ea"/>
                <a:cs typeface="+mn-cs"/>
              </a:rPr>
              <a:t>Augmenter l’effectif </a:t>
            </a:r>
            <a:r>
              <a:rPr lang="fr-FR" sz="1200" b="0" i="0" kern="1200" dirty="0">
                <a:solidFill>
                  <a:schemeClr val="tx1"/>
                </a:solidFill>
                <a:effectLst/>
                <a:latin typeface="+mn-lt"/>
                <a:ea typeface="+mn-ea"/>
                <a:cs typeface="+mn-cs"/>
              </a:rPr>
              <a:t>: en augmentant la taille de l’échantillon, on augmente la précision de nos résultats (en diminuant l’intervalle de fluctuation).</a:t>
            </a:r>
          </a:p>
          <a:p>
            <a:r>
              <a:rPr lang="fr-FR" sz="1200" b="1" i="0" kern="1200" dirty="0">
                <a:solidFill>
                  <a:schemeClr val="tx1"/>
                </a:solidFill>
                <a:effectLst/>
                <a:latin typeface="+mn-lt"/>
                <a:ea typeface="+mn-ea"/>
                <a:cs typeface="+mn-cs"/>
              </a:rPr>
              <a:t>Limiter la variance </a:t>
            </a:r>
            <a:r>
              <a:rPr lang="fr-FR" sz="1200" b="0" i="0" kern="1200" dirty="0">
                <a:solidFill>
                  <a:schemeClr val="tx1"/>
                </a:solidFill>
                <a:effectLst/>
                <a:latin typeface="+mn-lt"/>
                <a:ea typeface="+mn-ea"/>
                <a:cs typeface="+mn-cs"/>
              </a:rPr>
              <a:t>: on souhaite que la variance des facteurs non étudiés soit proche chez les différents sujets, on souhaite que les sujets se ressemblent sauf sur les facteurs étudiés.</a:t>
            </a:r>
          </a:p>
          <a:p>
            <a:r>
              <a:rPr lang="fr-FR" sz="1200" b="1" i="0" kern="1200" dirty="0">
                <a:solidFill>
                  <a:schemeClr val="tx1"/>
                </a:solidFill>
                <a:effectLst/>
                <a:latin typeface="+mn-lt"/>
                <a:ea typeface="+mn-ea"/>
                <a:cs typeface="+mn-cs"/>
              </a:rPr>
              <a:t>Maximiser la chance d’obtenir une différence </a:t>
            </a:r>
            <a:r>
              <a:rPr lang="fr-FR" sz="1200" b="0" i="0" kern="1200" dirty="0">
                <a:solidFill>
                  <a:schemeClr val="tx1"/>
                </a:solidFill>
                <a:effectLst/>
                <a:latin typeface="+mn-lt"/>
                <a:ea typeface="+mn-ea"/>
                <a:cs typeface="+mn-cs"/>
              </a:rPr>
              <a:t>: on va étudier le facteur dans les conditions optimales pour obtenir l’effet le plus important possible.</a:t>
            </a:r>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41</a:t>
            </a:fld>
            <a:endParaRPr lang="fr-FR"/>
          </a:p>
        </p:txBody>
      </p:sp>
    </p:spTree>
    <p:extLst>
      <p:ext uri="{BB962C8B-B14F-4D97-AF65-F5344CB8AC3E}">
        <p14:creationId xmlns:p14="http://schemas.microsoft.com/office/powerpoint/2010/main" val="1071301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Divers autres sources parcourus : </a:t>
            </a:r>
          </a:p>
          <a:p>
            <a:endParaRPr lang="fr-FR" dirty="0"/>
          </a:p>
          <a:p>
            <a:r>
              <a:rPr lang="fr-FR" dirty="0"/>
              <a:t>https://www.umr-lastig.fr/paul-chapron/resources/cours_site/intro.html</a:t>
            </a:r>
          </a:p>
          <a:p>
            <a:r>
              <a:rPr lang="fr-FR" dirty="0"/>
              <a:t>https://www.umr-lastig.fr/paul-chapron/resources/cours_site/bivariee.html#interpval</a:t>
            </a:r>
          </a:p>
          <a:p>
            <a:r>
              <a:rPr lang="fr-FR" dirty="0"/>
              <a:t>https://www.imo.universite-paris-saclay.fr/~pierre.pansu/web_ifips/Tests.pdf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http://unt-ori2.crihan.fr/unspf/2009_Angers_Boury_stats/co/IV_3_1_%20Test%20de%20comparaison%20dune%20moyenne%20a%20une%20valeur%20de%20reference.html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https://www.math.univ-toulouse.fr/~besse/Wikistat/pdf/st-l-inf-estim.pdf</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tx1"/>
                </a:solidFill>
                <a:effectLst/>
                <a:latin typeface="+mn-lt"/>
                <a:ea typeface="+mn-ea"/>
                <a:cs typeface="+mn-cs"/>
              </a:rPr>
              <a:t>Ressources pour comprendre les erreurs type I et II et le calcule de puissance : https://r.tquant.eu/Tuebingen/simulatedPower/ </a:t>
            </a:r>
          </a:p>
          <a:p>
            <a:r>
              <a:rPr lang="fr-FR" dirty="0"/>
              <a:t>https://www.statmethods.net/stats/power.html</a:t>
            </a:r>
          </a:p>
          <a:p>
            <a:r>
              <a:rPr lang="fr-FR" dirty="0"/>
              <a:t>https://med.und.edu/research/daccota/_files/pdfs/berdc_resource_pdfs/sample_size_r_module.pdf</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https://github.com/mboissel/MASTER_OMICS_RLM_GLM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Videos</a:t>
            </a:r>
            <a:r>
              <a:rPr lang="fr-FR" sz="1200" dirty="0"/>
              <a:t> vulgarisation</a:t>
            </a:r>
            <a:br>
              <a:rPr lang="fr-FR" sz="1200" dirty="0"/>
            </a:br>
            <a:r>
              <a:rPr lang="fr-FR" sz="1200" dirty="0" err="1"/>
              <a:t>StatQuest</a:t>
            </a:r>
            <a:r>
              <a:rPr lang="fr-FR" sz="1200" dirty="0"/>
              <a:t> </a:t>
            </a:r>
            <a:r>
              <a:rPr lang="fr-FR" sz="1200" dirty="0" err="1"/>
              <a:t>with</a:t>
            </a:r>
            <a:r>
              <a:rPr lang="fr-FR" sz="1200" dirty="0"/>
              <a:t> Josh </a:t>
            </a:r>
            <a:r>
              <a:rPr lang="fr-FR" sz="1200" dirty="0" err="1"/>
              <a:t>Starmer</a:t>
            </a:r>
            <a:r>
              <a:rPr lang="fr-FR" sz="1200" dirty="0"/>
              <a:t> : </a:t>
            </a:r>
            <a:r>
              <a:rPr lang="fr-FR" sz="1200" dirty="0">
                <a:hlinkClick r:id="rId3">
                  <a:extLst>
                    <a:ext uri="{A12FA001-AC4F-418D-AE19-62706E023703}">
                      <ahyp:hlinkClr xmlns:ahyp="http://schemas.microsoft.com/office/drawing/2018/hyperlinkcolor" val="tx"/>
                    </a:ext>
                  </a:extLst>
                </a:hlinkClick>
              </a:rPr>
              <a:t>https://www.youtube.com/@statquest</a:t>
            </a:r>
            <a:r>
              <a:rPr lang="fr-FR" sz="1200" dirty="0"/>
              <a:t> </a:t>
            </a:r>
            <a:br>
              <a:rPr lang="fr-FR" sz="1200" dirty="0"/>
            </a:br>
            <a:r>
              <a:rPr lang="fr-FR" sz="1200" dirty="0"/>
              <a:t>La statistique expliquée à mon chat : </a:t>
            </a:r>
            <a:r>
              <a:rPr lang="fr-FR" sz="1200" dirty="0">
                <a:hlinkClick r:id="rId4">
                  <a:extLst>
                    <a:ext uri="{A12FA001-AC4F-418D-AE19-62706E023703}">
                      <ahyp:hlinkClr xmlns:ahyp="http://schemas.microsoft.com/office/drawing/2018/hyperlinkcolor" val="tx"/>
                    </a:ext>
                  </a:extLst>
                </a:hlinkClick>
              </a:rPr>
              <a:t>https://www.youtube.com/@lastatistiqueexpliqueeamon4366</a:t>
            </a:r>
            <a:r>
              <a:rPr lang="fr-FR" sz="1200" dirty="0"/>
              <a:t> </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42</a:t>
            </a:fld>
            <a:endParaRPr lang="fr-FR"/>
          </a:p>
        </p:txBody>
      </p:sp>
    </p:spTree>
    <p:extLst>
      <p:ext uri="{BB962C8B-B14F-4D97-AF65-F5344CB8AC3E}">
        <p14:creationId xmlns:p14="http://schemas.microsoft.com/office/powerpoint/2010/main" val="1280825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En cherchant un jeu de données on pourra toujours se trouver sous l’hypothèse H0, mais avec une probabilité plus ou moins élevée de se tromper. Le « p value » désigne cette probabilité.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 ce seuil de signification, on fait correspondre sur la distribution d’échantillonnage de la statistique une région de rejet de l’hypothèse nulle (appelée également région critique). L’aire de cette région correspond à la probabilité α. Si par exemple , on choisit α = 0.05, cela signifie que l’on admet d’avance que la variable d’échantillonnage peut prendre, dans 5% des cas, une valeur se situant dans la zone de rejet de H0, bien que H0 soit vraie et ceci uniquement d’après le hasard de l’échantillonnage.</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6</a:t>
            </a:fld>
            <a:endParaRPr lang="fr-FR"/>
          </a:p>
        </p:txBody>
      </p:sp>
    </p:spTree>
    <p:extLst>
      <p:ext uri="{BB962C8B-B14F-4D97-AF65-F5344CB8AC3E}">
        <p14:creationId xmlns:p14="http://schemas.microsoft.com/office/powerpoint/2010/main" val="3912921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p-valeur est le plus petit </a:t>
            </a:r>
            <a:r>
              <a:rPr lang="fr-FR" dirty="0" err="1"/>
              <a:t>reel</a:t>
            </a:r>
            <a:r>
              <a:rPr lang="fr-FR" dirty="0"/>
              <a:t> α ∈]0, 1[ calcule a partir des </a:t>
            </a:r>
            <a:r>
              <a:rPr lang="fr-FR" dirty="0" err="1"/>
              <a:t>donnees</a:t>
            </a:r>
            <a:r>
              <a:rPr lang="fr-FR" dirty="0"/>
              <a:t> tel que l’on puisse se permettre de rejeter H0 au risque 100α%. Autrement </a:t>
            </a:r>
            <a:r>
              <a:rPr lang="fr-FR" dirty="0" err="1"/>
              <a:t>ecrit</a:t>
            </a:r>
            <a:r>
              <a:rPr lang="fr-FR" dirty="0"/>
              <a:t>, la p-valeur est une estimation ponctuelle de la </a:t>
            </a:r>
            <a:r>
              <a:rPr lang="fr-FR" dirty="0" err="1"/>
              <a:t>probabilite</a:t>
            </a:r>
            <a:r>
              <a:rPr lang="fr-FR" dirty="0"/>
              <a:t> critique de se tromper en rejetant H0 alors que H0 est vraie.</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7</a:t>
            </a:fld>
            <a:endParaRPr lang="fr-FR"/>
          </a:p>
        </p:txBody>
      </p:sp>
    </p:spTree>
    <p:extLst>
      <p:ext uri="{BB962C8B-B14F-4D97-AF65-F5344CB8AC3E}">
        <p14:creationId xmlns:p14="http://schemas.microsoft.com/office/powerpoint/2010/main" val="2096771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p-valeur est le plus petit </a:t>
            </a:r>
            <a:r>
              <a:rPr lang="fr-FR" dirty="0" err="1"/>
              <a:t>reel</a:t>
            </a:r>
            <a:r>
              <a:rPr lang="fr-FR" dirty="0"/>
              <a:t> α ∈]0, 1[ calcule a partir des </a:t>
            </a:r>
            <a:r>
              <a:rPr lang="fr-FR" dirty="0" err="1"/>
              <a:t>donnees</a:t>
            </a:r>
            <a:r>
              <a:rPr lang="fr-FR" dirty="0"/>
              <a:t> tel que l’on puisse se permettre de rejeter H0 au risque 100α%. Autrement </a:t>
            </a:r>
            <a:r>
              <a:rPr lang="fr-FR" dirty="0" err="1"/>
              <a:t>ecrit</a:t>
            </a:r>
            <a:r>
              <a:rPr lang="fr-FR" dirty="0"/>
              <a:t>, la p-valeur est une estimation ponctuelle de la </a:t>
            </a:r>
            <a:r>
              <a:rPr lang="fr-FR" dirty="0" err="1"/>
              <a:t>probabilite</a:t>
            </a:r>
            <a:r>
              <a:rPr lang="fr-FR" dirty="0"/>
              <a:t> critique de se tromper en rejetant H0 alors que H0 est vraie.</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8</a:t>
            </a:fld>
            <a:endParaRPr lang="fr-FR"/>
          </a:p>
        </p:txBody>
      </p:sp>
    </p:spTree>
    <p:extLst>
      <p:ext uri="{BB962C8B-B14F-4D97-AF65-F5344CB8AC3E}">
        <p14:creationId xmlns:p14="http://schemas.microsoft.com/office/powerpoint/2010/main" val="352148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Interet</a:t>
            </a:r>
            <a:r>
              <a:rPr lang="fr-FR" dirty="0"/>
              <a:t> test unilatéral : </a:t>
            </a:r>
            <a:r>
              <a:rPr lang="fr-FR" sz="1200" b="0" i="0" kern="1200" dirty="0">
                <a:solidFill>
                  <a:schemeClr val="tx1"/>
                </a:solidFill>
                <a:effectLst/>
                <a:latin typeface="+mn-lt"/>
                <a:ea typeface="+mn-ea"/>
                <a:cs typeface="+mn-cs"/>
              </a:rPr>
              <a:t>cela </a:t>
            </a:r>
            <a:r>
              <a:rPr lang="fr-FR" sz="1200" b="1" i="0" kern="1200" dirty="0">
                <a:solidFill>
                  <a:schemeClr val="tx1"/>
                </a:solidFill>
                <a:effectLst/>
                <a:latin typeface="+mn-lt"/>
                <a:ea typeface="+mn-ea"/>
                <a:cs typeface="+mn-cs"/>
              </a:rPr>
              <a:t>permet d’augmenter la puissance de l’étude pour un même nombre de sujets !</a:t>
            </a:r>
          </a:p>
          <a:p>
            <a:r>
              <a:rPr lang="fr-FR" dirty="0"/>
              <a:t>La nouvelle hypothèse alternative H1 : </a:t>
            </a:r>
            <a:r>
              <a:rPr lang="fr-FR" dirty="0" err="1"/>
              <a:t>pA</a:t>
            </a:r>
            <a:r>
              <a:rPr lang="fr-FR" dirty="0"/>
              <a:t> &lt; </a:t>
            </a:r>
            <a:r>
              <a:rPr lang="fr-FR" dirty="0" err="1"/>
              <a:t>pB</a:t>
            </a:r>
            <a:r>
              <a:rPr lang="fr-FR" dirty="0"/>
              <a:t> (unilatérale) étant incluse dans l’ancienne H1 : </a:t>
            </a:r>
            <a:r>
              <a:rPr lang="fr-FR" dirty="0" err="1"/>
              <a:t>pA</a:t>
            </a:r>
            <a:r>
              <a:rPr lang="fr-FR" dirty="0"/>
              <a:t> ≠ </a:t>
            </a:r>
            <a:r>
              <a:rPr lang="fr-FR" dirty="0" err="1"/>
              <a:t>pB</a:t>
            </a:r>
            <a:r>
              <a:rPr lang="fr-FR" dirty="0"/>
              <a:t> (</a:t>
            </a:r>
            <a:r>
              <a:rPr lang="fr-FR" dirty="0" err="1"/>
              <a:t>pA</a:t>
            </a:r>
            <a:r>
              <a:rPr lang="fr-FR" dirty="0"/>
              <a:t> &lt; </a:t>
            </a:r>
            <a:r>
              <a:rPr lang="fr-FR" dirty="0" err="1"/>
              <a:t>pB</a:t>
            </a:r>
            <a:r>
              <a:rPr lang="fr-FR" dirty="0"/>
              <a:t> ou </a:t>
            </a:r>
            <a:r>
              <a:rPr lang="fr-FR" dirty="0" err="1"/>
              <a:t>pA</a:t>
            </a:r>
            <a:r>
              <a:rPr lang="fr-FR" dirty="0"/>
              <a:t> &gt; </a:t>
            </a:r>
            <a:r>
              <a:rPr lang="fr-FR" dirty="0" err="1"/>
              <a:t>pB</a:t>
            </a:r>
            <a:r>
              <a:rPr lang="fr-FR" dirty="0"/>
              <a:t>). On a moins de risque de se tromper et d’accepter H1 alors que H0 est vraie, ayant pour conséquence de diminuer « p » (divisé par 2).</a:t>
            </a:r>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9</a:t>
            </a:fld>
            <a:endParaRPr lang="fr-FR"/>
          </a:p>
        </p:txBody>
      </p:sp>
    </p:spTree>
    <p:extLst>
      <p:ext uri="{BB962C8B-B14F-4D97-AF65-F5344CB8AC3E}">
        <p14:creationId xmlns:p14="http://schemas.microsoft.com/office/powerpoint/2010/main" val="570147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Interet</a:t>
            </a:r>
            <a:r>
              <a:rPr lang="fr-FR" dirty="0"/>
              <a:t> test unilatéral : </a:t>
            </a:r>
            <a:r>
              <a:rPr lang="fr-FR" sz="1200" b="0" i="0" kern="1200" dirty="0">
                <a:solidFill>
                  <a:schemeClr val="tx1"/>
                </a:solidFill>
                <a:effectLst/>
                <a:latin typeface="+mn-lt"/>
                <a:ea typeface="+mn-ea"/>
                <a:cs typeface="+mn-cs"/>
              </a:rPr>
              <a:t>cela </a:t>
            </a:r>
            <a:r>
              <a:rPr lang="fr-FR" sz="1200" b="1" i="0" kern="1200" dirty="0">
                <a:solidFill>
                  <a:schemeClr val="tx1"/>
                </a:solidFill>
                <a:effectLst/>
                <a:latin typeface="+mn-lt"/>
                <a:ea typeface="+mn-ea"/>
                <a:cs typeface="+mn-cs"/>
              </a:rPr>
              <a:t>permet d’augmenter la puissance de l’étude pour un même nombre de sujets !</a:t>
            </a:r>
          </a:p>
          <a:p>
            <a:r>
              <a:rPr lang="fr-FR" dirty="0"/>
              <a:t>La nouvelle hypothèse alternative H1 : </a:t>
            </a:r>
            <a:r>
              <a:rPr lang="fr-FR" dirty="0" err="1"/>
              <a:t>pA</a:t>
            </a:r>
            <a:r>
              <a:rPr lang="fr-FR" dirty="0"/>
              <a:t> &lt; </a:t>
            </a:r>
            <a:r>
              <a:rPr lang="fr-FR" dirty="0" err="1"/>
              <a:t>pB</a:t>
            </a:r>
            <a:r>
              <a:rPr lang="fr-FR" dirty="0"/>
              <a:t> (unilatérale) étant incluse dans l’ancienne H1 : </a:t>
            </a:r>
            <a:r>
              <a:rPr lang="fr-FR" dirty="0" err="1"/>
              <a:t>pA</a:t>
            </a:r>
            <a:r>
              <a:rPr lang="fr-FR" dirty="0"/>
              <a:t> ≠ </a:t>
            </a:r>
            <a:r>
              <a:rPr lang="fr-FR" dirty="0" err="1"/>
              <a:t>pB</a:t>
            </a:r>
            <a:r>
              <a:rPr lang="fr-FR" dirty="0"/>
              <a:t> (</a:t>
            </a:r>
            <a:r>
              <a:rPr lang="fr-FR" dirty="0" err="1"/>
              <a:t>pA</a:t>
            </a:r>
            <a:r>
              <a:rPr lang="fr-FR" dirty="0"/>
              <a:t> &lt; </a:t>
            </a:r>
            <a:r>
              <a:rPr lang="fr-FR" dirty="0" err="1"/>
              <a:t>pB</a:t>
            </a:r>
            <a:r>
              <a:rPr lang="fr-FR" dirty="0"/>
              <a:t> ou </a:t>
            </a:r>
            <a:r>
              <a:rPr lang="fr-FR" dirty="0" err="1"/>
              <a:t>pA</a:t>
            </a:r>
            <a:r>
              <a:rPr lang="fr-FR" dirty="0"/>
              <a:t> &gt; </a:t>
            </a:r>
            <a:r>
              <a:rPr lang="fr-FR" dirty="0" err="1"/>
              <a:t>pB</a:t>
            </a:r>
            <a:r>
              <a:rPr lang="fr-FR" dirty="0"/>
              <a:t>). On a moins de risque de se tromper et d’accepter H1 alors que H0 est vraie, ayant pour conséquence de diminuer « p » (divisé par 2).</a:t>
            </a:r>
          </a:p>
          <a:p>
            <a:endParaRPr lang="fr-FR" dirty="0"/>
          </a:p>
          <a:p>
            <a:r>
              <a:rPr lang="fr-FR" dirty="0"/>
              <a:t>Si </a:t>
            </a:r>
            <a:r>
              <a:rPr lang="fr-FR" dirty="0" err="1"/>
              <a:t>interessé</a:t>
            </a:r>
            <a:r>
              <a:rPr lang="fr-FR" dirty="0"/>
              <a:t> par les modèles de régression : https://github.com/mboissel/MASTER_OMICS_RLM_GLM </a:t>
            </a:r>
          </a:p>
          <a:p>
            <a:endParaRPr lang="fr-FR" dirty="0"/>
          </a:p>
        </p:txBody>
      </p:sp>
      <p:sp>
        <p:nvSpPr>
          <p:cNvPr id="4" name="Espace réservé du numéro de diapositive 3"/>
          <p:cNvSpPr>
            <a:spLocks noGrp="1"/>
          </p:cNvSpPr>
          <p:nvPr>
            <p:ph type="sldNum" sz="quarter" idx="5"/>
          </p:nvPr>
        </p:nvSpPr>
        <p:spPr/>
        <p:txBody>
          <a:bodyPr/>
          <a:lstStyle/>
          <a:p>
            <a:fld id="{344236C4-CCAA-4D39-BE67-1138A609BE7D}" type="slidenum">
              <a:rPr lang="fr-FR" smtClean="0"/>
              <a:t>10</a:t>
            </a:fld>
            <a:endParaRPr lang="fr-FR"/>
          </a:p>
        </p:txBody>
      </p:sp>
    </p:spTree>
    <p:extLst>
      <p:ext uri="{BB962C8B-B14F-4D97-AF65-F5344CB8AC3E}">
        <p14:creationId xmlns:p14="http://schemas.microsoft.com/office/powerpoint/2010/main" val="3555526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E27D900-EDC6-414E-9F1B-919FACB4734E}" type="datetimeFigureOut">
              <a:rPr lang="fr-FR" smtClean="0"/>
              <a:t>20/11/2023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413527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E27D900-EDC6-414E-9F1B-919FACB4734E}" type="datetimeFigureOut">
              <a:rPr lang="fr-FR" smtClean="0"/>
              <a:t>20/11/2023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227279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E27D900-EDC6-414E-9F1B-919FACB4734E}" type="datetimeFigureOut">
              <a:rPr lang="fr-FR" smtClean="0"/>
              <a:t>20/11/2023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178044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E27D900-EDC6-414E-9F1B-919FACB4734E}" type="datetimeFigureOut">
              <a:rPr lang="fr-FR" smtClean="0"/>
              <a:t>20/11/2023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743854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E27D900-EDC6-414E-9F1B-919FACB4734E}" type="datetimeFigureOut">
              <a:rPr lang="fr-FR" smtClean="0"/>
              <a:t>20/11/2023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14641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E27D900-EDC6-414E-9F1B-919FACB4734E}" type="datetimeFigureOut">
              <a:rPr lang="fr-FR" smtClean="0"/>
              <a:t>20/11/2023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1552254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E27D900-EDC6-414E-9F1B-919FACB4734E}" type="datetimeFigureOut">
              <a:rPr lang="fr-FR" smtClean="0"/>
              <a:t>20/11/2023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1830913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E27D900-EDC6-414E-9F1B-919FACB4734E}" type="datetimeFigureOut">
              <a:rPr lang="fr-FR" smtClean="0"/>
              <a:t>20/11/2023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370679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27D900-EDC6-414E-9F1B-919FACB4734E}" type="datetimeFigureOut">
              <a:rPr lang="fr-FR" smtClean="0"/>
              <a:t>20/11/2023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1072351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E27D900-EDC6-414E-9F1B-919FACB4734E}" type="datetimeFigureOut">
              <a:rPr lang="fr-FR" smtClean="0"/>
              <a:t>20/11/2023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1708470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E27D900-EDC6-414E-9F1B-919FACB4734E}" type="datetimeFigureOut">
              <a:rPr lang="fr-FR" smtClean="0"/>
              <a:t>20/11/2023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28A5ABC-D00E-45B5-85F4-FB68FBE45402}" type="slidenum">
              <a:rPr lang="fr-FR" smtClean="0"/>
              <a:t>‹N°›</a:t>
            </a:fld>
            <a:endParaRPr lang="fr-FR"/>
          </a:p>
        </p:txBody>
      </p:sp>
    </p:spTree>
    <p:extLst>
      <p:ext uri="{BB962C8B-B14F-4D97-AF65-F5344CB8AC3E}">
        <p14:creationId xmlns:p14="http://schemas.microsoft.com/office/powerpoint/2010/main" val="3097736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27D900-EDC6-414E-9F1B-919FACB4734E}" type="datetimeFigureOut">
              <a:rPr lang="fr-FR" smtClean="0"/>
              <a:t>20/11/2023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A5ABC-D00E-45B5-85F4-FB68FBE45402}" type="slidenum">
              <a:rPr lang="fr-FR" smtClean="0"/>
              <a:t>‹N°›</a:t>
            </a:fld>
            <a:endParaRPr lang="fr-FR"/>
          </a:p>
        </p:txBody>
      </p:sp>
    </p:spTree>
    <p:extLst>
      <p:ext uri="{BB962C8B-B14F-4D97-AF65-F5344CB8AC3E}">
        <p14:creationId xmlns:p14="http://schemas.microsoft.com/office/powerpoint/2010/main" val="287992877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mailto:lijiao.ning@sorbonne-universite.fr" TargetMode="External"/><Relationship Id="rId7" Type="http://schemas.openxmlformats.org/officeDocument/2006/relationships/image" Target="../media/image4.png"/><Relationship Id="rId2" Type="http://schemas.openxmlformats.org/officeDocument/2006/relationships/hyperlink" Target="mailto:mathilde.boissel@univ-lille.fr" TargetMode="Externa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tylervigen.com/spurious-correlation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0.png"/></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hyperlink" Target="https://chesneau.users.lmno.cnrs.fr/" TargetMode="External"/><Relationship Id="rId7" Type="http://schemas.openxmlformats.org/officeDocument/2006/relationships/hyperlink" Target="https://www.huber.embl.de/msmb/"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github.com/mboissel/MASTER_OMICS_RLM_GLM" TargetMode="External"/><Relationship Id="rId5" Type="http://schemas.openxmlformats.org/officeDocument/2006/relationships/hyperlink" Target="https://github.com/mboissel/MASTER_OMICS_ANOVA" TargetMode="External"/><Relationship Id="rId4" Type="http://schemas.openxmlformats.org/officeDocument/2006/relationships/hyperlink" Target="https://r.tquant.eu/Tuebingen/simulatedPower/"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E08E2C15-0D37-4B4D-A628-6C2AC735615D}"/>
              </a:ext>
            </a:extLst>
          </p:cNvPr>
          <p:cNvSpPr txBox="1"/>
          <p:nvPr/>
        </p:nvSpPr>
        <p:spPr>
          <a:xfrm flipH="1">
            <a:off x="0" y="0"/>
            <a:ext cx="12192000" cy="1477328"/>
          </a:xfrm>
          <a:prstGeom prst="rect">
            <a:avLst/>
          </a:prstGeom>
          <a:solidFill>
            <a:schemeClr val="tx1"/>
          </a:solidFill>
        </p:spPr>
        <p:txBody>
          <a:bodyPr wrap="square" rtlCol="0">
            <a:spAutoFit/>
          </a:bodyPr>
          <a:lstStyle/>
          <a:p>
            <a:endParaRPr lang="fr-FR" dirty="0"/>
          </a:p>
          <a:p>
            <a:endParaRPr lang="fr-FR" dirty="0"/>
          </a:p>
          <a:p>
            <a:endParaRPr lang="fr-FR" dirty="0"/>
          </a:p>
          <a:p>
            <a:endParaRPr lang="fr-FR" dirty="0"/>
          </a:p>
          <a:p>
            <a:endParaRPr lang="fr-FR" dirty="0"/>
          </a:p>
        </p:txBody>
      </p:sp>
      <p:sp>
        <p:nvSpPr>
          <p:cNvPr id="2" name="Titre 1">
            <a:extLst>
              <a:ext uri="{FF2B5EF4-FFF2-40B4-BE49-F238E27FC236}">
                <a16:creationId xmlns:a16="http://schemas.microsoft.com/office/drawing/2014/main" id="{C3055D49-7785-49D8-B853-E69CAA0883F2}"/>
              </a:ext>
            </a:extLst>
          </p:cNvPr>
          <p:cNvSpPr>
            <a:spLocks noGrp="1"/>
          </p:cNvSpPr>
          <p:nvPr>
            <p:ph type="ctrTitle"/>
          </p:nvPr>
        </p:nvSpPr>
        <p:spPr/>
        <p:txBody>
          <a:bodyPr/>
          <a:lstStyle/>
          <a:p>
            <a:r>
              <a:rPr lang="fr-FR" b="1" dirty="0"/>
              <a:t>Statistiques appliquées à l'expérimentation animale</a:t>
            </a:r>
            <a:endParaRPr lang="fr-FR" dirty="0"/>
          </a:p>
        </p:txBody>
      </p:sp>
      <p:sp>
        <p:nvSpPr>
          <p:cNvPr id="3" name="Sous-titre 2">
            <a:extLst>
              <a:ext uri="{FF2B5EF4-FFF2-40B4-BE49-F238E27FC236}">
                <a16:creationId xmlns:a16="http://schemas.microsoft.com/office/drawing/2014/main" id="{18733C42-24DC-476C-8058-E4EAA83CCD4B}"/>
              </a:ext>
            </a:extLst>
          </p:cNvPr>
          <p:cNvSpPr>
            <a:spLocks noGrp="1"/>
          </p:cNvSpPr>
          <p:nvPr>
            <p:ph type="subTitle" idx="1"/>
          </p:nvPr>
        </p:nvSpPr>
        <p:spPr/>
        <p:txBody>
          <a:bodyPr/>
          <a:lstStyle/>
          <a:p>
            <a:r>
              <a:rPr lang="fr-FR" dirty="0"/>
              <a:t>Mathilde Boissel</a:t>
            </a:r>
            <a:br>
              <a:rPr lang="fr-FR" dirty="0"/>
            </a:br>
            <a:r>
              <a:rPr lang="fr-FR" dirty="0">
                <a:hlinkClick r:id="rId2"/>
              </a:rPr>
              <a:t>mathilde.boissel@univ-lille.fr</a:t>
            </a:r>
            <a:br>
              <a:rPr lang="fr-FR" dirty="0"/>
            </a:br>
            <a:r>
              <a:rPr lang="fr-FR" dirty="0" err="1"/>
              <a:t>Lijiao</a:t>
            </a:r>
            <a:r>
              <a:rPr lang="fr-FR" dirty="0"/>
              <a:t> </a:t>
            </a:r>
            <a:r>
              <a:rPr lang="fr-FR" dirty="0" err="1"/>
              <a:t>Ning</a:t>
            </a:r>
            <a:br>
              <a:rPr lang="fr-FR" dirty="0"/>
            </a:br>
            <a:r>
              <a:rPr lang="fr-FR" dirty="0">
                <a:hlinkClick r:id="rId3"/>
              </a:rPr>
              <a:t>lijiao.ning@sorbonne-universite.fr</a:t>
            </a:r>
            <a:endParaRPr lang="fr-FR" dirty="0"/>
          </a:p>
        </p:txBody>
      </p:sp>
      <p:sp>
        <p:nvSpPr>
          <p:cNvPr id="4" name="ZoneTexte 3">
            <a:extLst>
              <a:ext uri="{FF2B5EF4-FFF2-40B4-BE49-F238E27FC236}">
                <a16:creationId xmlns:a16="http://schemas.microsoft.com/office/drawing/2014/main" id="{2F6B79C4-80B1-4438-B898-137E81474F85}"/>
              </a:ext>
            </a:extLst>
          </p:cNvPr>
          <p:cNvSpPr txBox="1"/>
          <p:nvPr/>
        </p:nvSpPr>
        <p:spPr>
          <a:xfrm>
            <a:off x="10668000" y="6488668"/>
            <a:ext cx="1524000" cy="369332"/>
          </a:xfrm>
          <a:prstGeom prst="rect">
            <a:avLst/>
          </a:prstGeom>
          <a:noFill/>
        </p:spPr>
        <p:txBody>
          <a:bodyPr wrap="square" rtlCol="0">
            <a:spAutoFit/>
          </a:bodyPr>
          <a:lstStyle/>
          <a:p>
            <a:r>
              <a:rPr lang="fr-FR" dirty="0"/>
              <a:t>17/11/2023</a:t>
            </a:r>
          </a:p>
        </p:txBody>
      </p:sp>
      <p:pic>
        <p:nvPicPr>
          <p:cNvPr id="6" name="Image 5">
            <a:extLst>
              <a:ext uri="{FF2B5EF4-FFF2-40B4-BE49-F238E27FC236}">
                <a16:creationId xmlns:a16="http://schemas.microsoft.com/office/drawing/2014/main" id="{C7545A3F-946C-489D-B60A-892B91943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 y="340119"/>
            <a:ext cx="2784011" cy="782244"/>
          </a:xfrm>
          <a:prstGeom prst="rect">
            <a:avLst/>
          </a:prstGeom>
        </p:spPr>
      </p:pic>
      <p:pic>
        <p:nvPicPr>
          <p:cNvPr id="8" name="Image 7">
            <a:extLst>
              <a:ext uri="{FF2B5EF4-FFF2-40B4-BE49-F238E27FC236}">
                <a16:creationId xmlns:a16="http://schemas.microsoft.com/office/drawing/2014/main" id="{44668DB5-96C6-43B8-BC47-AAE2946902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1690" y="155097"/>
            <a:ext cx="2221790" cy="873094"/>
          </a:xfrm>
          <a:prstGeom prst="rect">
            <a:avLst/>
          </a:prstGeom>
        </p:spPr>
      </p:pic>
      <p:pic>
        <p:nvPicPr>
          <p:cNvPr id="11" name="Image 10">
            <a:extLst>
              <a:ext uri="{FF2B5EF4-FFF2-40B4-BE49-F238E27FC236}">
                <a16:creationId xmlns:a16="http://schemas.microsoft.com/office/drawing/2014/main" id="{BBEC74CA-DBBB-4498-8A7C-64ECF3676A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9172" y="155097"/>
            <a:ext cx="1559935" cy="1189530"/>
          </a:xfrm>
          <a:prstGeom prst="rect">
            <a:avLst/>
          </a:prstGeom>
        </p:spPr>
      </p:pic>
      <p:pic>
        <p:nvPicPr>
          <p:cNvPr id="5" name="Image 4">
            <a:extLst>
              <a:ext uri="{FF2B5EF4-FFF2-40B4-BE49-F238E27FC236}">
                <a16:creationId xmlns:a16="http://schemas.microsoft.com/office/drawing/2014/main" id="{FA7BFCA6-0617-4AB9-ACD2-0EA24ACBA8BB}"/>
              </a:ext>
            </a:extLst>
          </p:cNvPr>
          <p:cNvPicPr>
            <a:picLocks noChangeAspect="1"/>
          </p:cNvPicPr>
          <p:nvPr/>
        </p:nvPicPr>
        <p:blipFill>
          <a:blip r:embed="rId7"/>
          <a:stretch>
            <a:fillRect/>
          </a:stretch>
        </p:blipFill>
        <p:spPr>
          <a:xfrm>
            <a:off x="5965417" y="196669"/>
            <a:ext cx="3312276" cy="1021197"/>
          </a:xfrm>
          <a:prstGeom prst="rect">
            <a:avLst/>
          </a:prstGeom>
        </p:spPr>
      </p:pic>
      <p:pic>
        <p:nvPicPr>
          <p:cNvPr id="15" name="Image 14">
            <a:extLst>
              <a:ext uri="{FF2B5EF4-FFF2-40B4-BE49-F238E27FC236}">
                <a16:creationId xmlns:a16="http://schemas.microsoft.com/office/drawing/2014/main" id="{E8A3C8B4-FC5E-4FD1-AE43-412DBE7913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7658" y="189729"/>
            <a:ext cx="1041806" cy="1041806"/>
          </a:xfrm>
          <a:prstGeom prst="rect">
            <a:avLst/>
          </a:prstGeom>
        </p:spPr>
      </p:pic>
      <p:pic>
        <p:nvPicPr>
          <p:cNvPr id="7" name="Image 6">
            <a:extLst>
              <a:ext uri="{FF2B5EF4-FFF2-40B4-BE49-F238E27FC236}">
                <a16:creationId xmlns:a16="http://schemas.microsoft.com/office/drawing/2014/main" id="{A9D0C32E-A6DA-4A49-B11C-C0371ECF5E3A}"/>
              </a:ext>
            </a:extLst>
          </p:cNvPr>
          <p:cNvPicPr>
            <a:picLocks noChangeAspect="1"/>
          </p:cNvPicPr>
          <p:nvPr/>
        </p:nvPicPr>
        <p:blipFill>
          <a:blip r:embed="rId9"/>
          <a:stretch>
            <a:fillRect/>
          </a:stretch>
        </p:blipFill>
        <p:spPr>
          <a:xfrm>
            <a:off x="9333646" y="171212"/>
            <a:ext cx="1049213" cy="1046654"/>
          </a:xfrm>
          <a:prstGeom prst="rect">
            <a:avLst/>
          </a:prstGeom>
        </p:spPr>
      </p:pic>
    </p:spTree>
    <p:extLst>
      <p:ext uri="{BB962C8B-B14F-4D97-AF65-F5344CB8AC3E}">
        <p14:creationId xmlns:p14="http://schemas.microsoft.com/office/powerpoint/2010/main" val="124630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5032D-0CA8-4A67-B459-1D11F72EAD37}"/>
              </a:ext>
            </a:extLst>
          </p:cNvPr>
          <p:cNvSpPr>
            <a:spLocks noGrp="1"/>
          </p:cNvSpPr>
          <p:nvPr>
            <p:ph type="title"/>
          </p:nvPr>
        </p:nvSpPr>
        <p:spPr/>
        <p:txBody>
          <a:bodyPr/>
          <a:lstStyle/>
          <a:p>
            <a:r>
              <a:rPr lang="fr-FR" dirty="0"/>
              <a:t>II) Définitions complémentaires</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58149C4C-95FC-48CD-BBE7-26DBB40329AF}"/>
                  </a:ext>
                </a:extLst>
              </p:cNvPr>
              <p:cNvSpPr>
                <a:spLocks noGrp="1"/>
              </p:cNvSpPr>
              <p:nvPr>
                <p:ph idx="1"/>
              </p:nvPr>
            </p:nvSpPr>
            <p:spPr>
              <a:xfrm>
                <a:off x="1" y="1825624"/>
                <a:ext cx="12165638" cy="5032375"/>
              </a:xfrm>
            </p:spPr>
            <p:txBody>
              <a:bodyPr>
                <a:normAutofit/>
              </a:bodyPr>
              <a:lstStyle/>
              <a:p>
                <a:pPr>
                  <a:lnSpc>
                    <a:spcPct val="80000"/>
                  </a:lnSpc>
                  <a:buFont typeface="Wingdings" panose="05000000000000000000" pitchFamily="2" charset="2"/>
                  <a:buChar char="ü"/>
                </a:pPr>
                <a:r>
                  <a:rPr lang="fr-FR" sz="2200" dirty="0"/>
                  <a:t>Test unilatéral ou bilatéral : </a:t>
                </a:r>
              </a:p>
              <a:p>
                <a:pPr marL="0" indent="0">
                  <a:lnSpc>
                    <a:spcPct val="80000"/>
                  </a:lnSpc>
                  <a:buNone/>
                </a:pPr>
                <a:r>
                  <a:rPr lang="fr-FR" sz="2200" dirty="0"/>
                  <a:t>Si H0 correspond à une égalité, H1 ne correspond pas forcément à une inégalité de type </a:t>
                </a:r>
                <a14:m>
                  <m:oMath xmlns:m="http://schemas.openxmlformats.org/officeDocument/2006/math">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𝐴</m:t>
                        </m:r>
                      </m:sub>
                    </m:sSub>
                    <m:r>
                      <a:rPr lang="fr-FR" sz="2200"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𝐵</m:t>
                        </m:r>
                      </m:sub>
                    </m:sSub>
                  </m:oMath>
                </a14:m>
                <a:r>
                  <a:rPr lang="fr-FR" sz="2200" dirty="0"/>
                  <a:t>.</a:t>
                </a:r>
                <a:br>
                  <a:rPr lang="fr-FR" sz="2200" dirty="0"/>
                </a:br>
                <a14:m>
                  <m:oMath xmlns:m="http://schemas.openxmlformats.org/officeDocument/2006/math">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𝐴</m:t>
                        </m:r>
                      </m:sub>
                    </m:sSub>
                    <m:r>
                      <a:rPr lang="fr-FR" sz="2200"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𝐵</m:t>
                        </m:r>
                      </m:sub>
                    </m:sSub>
                    <m:r>
                      <a:rPr lang="fr-FR" sz="2200" dirty="0">
                        <a:latin typeface="Cambria Math" panose="02040503050406030204" pitchFamily="18" charset="0"/>
                      </a:rPr>
                      <m:t> </m:t>
                    </m:r>
                  </m:oMath>
                </a14:m>
                <a:r>
                  <a:rPr lang="fr-FR" sz="2200" dirty="0"/>
                  <a:t>signifie que le traitement A est supérieur au traitement B ou le traitement B est supérieur au traitement A </a:t>
                </a:r>
                <a14:m>
                  <m:oMath xmlns:m="http://schemas.openxmlformats.org/officeDocument/2006/math">
                    <m:r>
                      <a:rPr lang="fr-FR" sz="2200" i="1" dirty="0" smtClean="0">
                        <a:latin typeface="Cambria Math" panose="02040503050406030204" pitchFamily="18" charset="0"/>
                      </a:rPr>
                      <m:t>=&gt;</m:t>
                    </m:r>
                  </m:oMath>
                </a14:m>
                <a:r>
                  <a:rPr lang="fr-FR" sz="2200" dirty="0"/>
                  <a:t> </a:t>
                </a:r>
                <a:r>
                  <a:rPr lang="fr-FR" sz="2200" b="1" u="sng" dirty="0"/>
                  <a:t>test bilatéral</a:t>
                </a:r>
                <a:r>
                  <a:rPr lang="fr-FR" sz="2200" dirty="0"/>
                  <a:t>.</a:t>
                </a:r>
                <a:br>
                  <a:rPr lang="fr-FR" sz="2200" dirty="0"/>
                </a:br>
                <a:r>
                  <a:rPr lang="fr-FR" sz="2200" dirty="0"/>
                  <a:t>Dans certains cas, intérêt à montrer que A &lt; B ou A &gt; B uniquement </a:t>
                </a:r>
                <a14:m>
                  <m:oMath xmlns:m="http://schemas.openxmlformats.org/officeDocument/2006/math">
                    <m:r>
                      <a:rPr lang="fr-FR" sz="2200" i="1" dirty="0" smtClean="0">
                        <a:latin typeface="Cambria Math" panose="02040503050406030204" pitchFamily="18" charset="0"/>
                      </a:rPr>
                      <m:t>=&gt;</m:t>
                    </m:r>
                  </m:oMath>
                </a14:m>
                <a:r>
                  <a:rPr lang="fr-FR" sz="2200" dirty="0"/>
                  <a:t> </a:t>
                </a:r>
                <a:r>
                  <a:rPr lang="fr-FR" sz="2200" b="1" u="sng" dirty="0"/>
                  <a:t>test unilatéral</a:t>
                </a:r>
                <a:r>
                  <a:rPr lang="fr-FR" sz="2200" dirty="0"/>
                  <a:t>.</a:t>
                </a:r>
              </a:p>
              <a:p>
                <a:pPr>
                  <a:lnSpc>
                    <a:spcPct val="80000"/>
                  </a:lnSpc>
                  <a:buFont typeface="Wingdings" panose="05000000000000000000" pitchFamily="2" charset="2"/>
                  <a:buChar char="ü"/>
                </a:pPr>
                <a:r>
                  <a:rPr lang="fr-FR" sz="2200" dirty="0"/>
                  <a:t>Analyse univariée, bivariée, multivariée :</a:t>
                </a:r>
              </a:p>
              <a:p>
                <a:pPr marL="0" indent="0">
                  <a:lnSpc>
                    <a:spcPct val="80000"/>
                  </a:lnSpc>
                  <a:buNone/>
                </a:pPr>
                <a:r>
                  <a:rPr lang="fr-FR" sz="2200" b="1" u="sng" dirty="0"/>
                  <a:t>univariée</a:t>
                </a:r>
                <a:r>
                  <a:rPr lang="fr-FR" sz="2200" dirty="0"/>
                  <a:t> : l’étude d’une seule variable (quantitative ou qualitative)</a:t>
                </a:r>
                <a:br>
                  <a:rPr lang="fr-FR" sz="2200" dirty="0"/>
                </a:br>
                <a:r>
                  <a:rPr lang="fr-FR" sz="2200" b="1" u="sng" dirty="0"/>
                  <a:t>bivariée</a:t>
                </a:r>
                <a:r>
                  <a:rPr lang="fr-FR" sz="2200" dirty="0"/>
                  <a:t> : l’étude des relations entre deux variables (quantitatives ou qualitatives)</a:t>
                </a:r>
                <a:br>
                  <a:rPr lang="fr-FR" sz="2200" dirty="0"/>
                </a:br>
                <a:r>
                  <a:rPr lang="fr-FR" sz="2200" dirty="0"/>
                  <a:t>Les analyses </a:t>
                </a:r>
                <a:r>
                  <a:rPr lang="fr-FR" sz="2200" b="1" u="sng" dirty="0"/>
                  <a:t>multivariées</a:t>
                </a:r>
                <a:r>
                  <a:rPr lang="fr-FR" sz="2200" dirty="0"/>
                  <a:t> ne seront pas abordés dans ce cours : par exemple cela peut relever des modèles de régression. </a:t>
                </a:r>
                <a:r>
                  <a:rPr lang="fr-FR" sz="1800" i="1" dirty="0"/>
                  <a:t>Exemple : Statut Cas/contrôle Diab ~ Age + Sexe + </a:t>
                </a:r>
                <a:r>
                  <a:rPr lang="fr-FR" sz="1800" i="1" dirty="0" err="1"/>
                  <a:t>imc</a:t>
                </a:r>
                <a:r>
                  <a:rPr lang="fr-FR" sz="1800" i="1" dirty="0"/>
                  <a:t> + Tour de hanche + Régime.</a:t>
                </a:r>
              </a:p>
            </p:txBody>
          </p:sp>
        </mc:Choice>
        <mc:Fallback xmlns="">
          <p:sp>
            <p:nvSpPr>
              <p:cNvPr id="3" name="Espace réservé du contenu 2">
                <a:extLst>
                  <a:ext uri="{FF2B5EF4-FFF2-40B4-BE49-F238E27FC236}">
                    <a16:creationId xmlns:a16="http://schemas.microsoft.com/office/drawing/2014/main" id="{58149C4C-95FC-48CD-BBE7-26DBB40329AF}"/>
                  </a:ext>
                </a:extLst>
              </p:cNvPr>
              <p:cNvSpPr>
                <a:spLocks noGrp="1" noRot="1" noChangeAspect="1" noMove="1" noResize="1" noEditPoints="1" noAdjustHandles="1" noChangeArrowheads="1" noChangeShapeType="1" noTextEdit="1"/>
              </p:cNvSpPr>
              <p:nvPr>
                <p:ph idx="1"/>
              </p:nvPr>
            </p:nvSpPr>
            <p:spPr>
              <a:xfrm>
                <a:off x="1" y="1825624"/>
                <a:ext cx="12165638" cy="5032375"/>
              </a:xfrm>
              <a:blipFill>
                <a:blip r:embed="rId3"/>
                <a:stretch>
                  <a:fillRect l="-651" t="-1937"/>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30F161DE-2280-45FC-9FF4-2D59B337D8EA}"/>
              </a:ext>
            </a:extLst>
          </p:cNvPr>
          <p:cNvPicPr>
            <a:picLocks noChangeAspect="1"/>
          </p:cNvPicPr>
          <p:nvPr/>
        </p:nvPicPr>
        <p:blipFill>
          <a:blip r:embed="rId4"/>
          <a:stretch>
            <a:fillRect/>
          </a:stretch>
        </p:blipFill>
        <p:spPr>
          <a:xfrm>
            <a:off x="8069032" y="1182124"/>
            <a:ext cx="4096607" cy="1017127"/>
          </a:xfrm>
          <a:prstGeom prst="rect">
            <a:avLst/>
          </a:prstGeom>
          <a:ln>
            <a:solidFill>
              <a:schemeClr val="tx1"/>
            </a:solidFill>
          </a:ln>
        </p:spPr>
      </p:pic>
    </p:spTree>
    <p:extLst>
      <p:ext uri="{BB962C8B-B14F-4D97-AF65-F5344CB8AC3E}">
        <p14:creationId xmlns:p14="http://schemas.microsoft.com/office/powerpoint/2010/main" val="128855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5032D-0CA8-4A67-B459-1D11F72EAD37}"/>
              </a:ext>
            </a:extLst>
          </p:cNvPr>
          <p:cNvSpPr>
            <a:spLocks noGrp="1"/>
          </p:cNvSpPr>
          <p:nvPr>
            <p:ph type="title"/>
          </p:nvPr>
        </p:nvSpPr>
        <p:spPr/>
        <p:txBody>
          <a:bodyPr/>
          <a:lstStyle/>
          <a:p>
            <a:r>
              <a:rPr lang="fr-FR" dirty="0"/>
              <a:t>II) Définitions complémentaires</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58149C4C-95FC-48CD-BBE7-26DBB40329AF}"/>
                  </a:ext>
                </a:extLst>
              </p:cNvPr>
              <p:cNvSpPr>
                <a:spLocks noGrp="1"/>
              </p:cNvSpPr>
              <p:nvPr>
                <p:ph idx="1"/>
              </p:nvPr>
            </p:nvSpPr>
            <p:spPr>
              <a:xfrm>
                <a:off x="0" y="1825624"/>
                <a:ext cx="12019548" cy="5032375"/>
              </a:xfrm>
            </p:spPr>
            <p:txBody>
              <a:bodyPr>
                <a:normAutofit/>
              </a:bodyPr>
              <a:lstStyle/>
              <a:p>
                <a:pPr>
                  <a:lnSpc>
                    <a:spcPct val="80000"/>
                  </a:lnSpc>
                  <a:buFont typeface="Wingdings" panose="05000000000000000000" pitchFamily="2" charset="2"/>
                  <a:buChar char="ü"/>
                </a:pPr>
                <a:r>
                  <a:rPr lang="fr-FR" sz="2200" dirty="0"/>
                  <a:t>Test unilatéral ou bilatéral : </a:t>
                </a:r>
              </a:p>
              <a:p>
                <a:pPr marL="0" indent="0">
                  <a:lnSpc>
                    <a:spcPct val="80000"/>
                  </a:lnSpc>
                  <a:buNone/>
                </a:pPr>
                <a:r>
                  <a:rPr lang="fr-FR" sz="2200" dirty="0"/>
                  <a:t>Si H0 correspond à une égalité, H1 ne correspond pas forcément à une inégalité de type </a:t>
                </a:r>
                <a14:m>
                  <m:oMath xmlns:m="http://schemas.openxmlformats.org/officeDocument/2006/math">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𝐴</m:t>
                        </m:r>
                      </m:sub>
                    </m:sSub>
                    <m:r>
                      <a:rPr lang="fr-FR" sz="2200"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𝐵</m:t>
                        </m:r>
                      </m:sub>
                    </m:sSub>
                  </m:oMath>
                </a14:m>
                <a:r>
                  <a:rPr lang="fr-FR" sz="2200" dirty="0"/>
                  <a:t>.</a:t>
                </a:r>
                <a:br>
                  <a:rPr lang="fr-FR" sz="2200" dirty="0"/>
                </a:br>
                <a14:m>
                  <m:oMath xmlns:m="http://schemas.openxmlformats.org/officeDocument/2006/math">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𝐴</m:t>
                        </m:r>
                      </m:sub>
                    </m:sSub>
                    <m:r>
                      <a:rPr lang="fr-FR" sz="2200"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𝐵</m:t>
                        </m:r>
                      </m:sub>
                    </m:sSub>
                    <m:r>
                      <a:rPr lang="fr-FR" sz="2200" dirty="0">
                        <a:latin typeface="Cambria Math" panose="02040503050406030204" pitchFamily="18" charset="0"/>
                      </a:rPr>
                      <m:t> </m:t>
                    </m:r>
                  </m:oMath>
                </a14:m>
                <a:r>
                  <a:rPr lang="fr-FR" sz="2200" dirty="0"/>
                  <a:t>signifie que le traitement A est supérieur au traitement B ou le traitement B est supérieur au traitement A </a:t>
                </a:r>
                <a14:m>
                  <m:oMath xmlns:m="http://schemas.openxmlformats.org/officeDocument/2006/math">
                    <m:r>
                      <a:rPr lang="fr-FR" sz="2200" i="1" dirty="0" smtClean="0">
                        <a:latin typeface="Cambria Math" panose="02040503050406030204" pitchFamily="18" charset="0"/>
                      </a:rPr>
                      <m:t>=&gt;</m:t>
                    </m:r>
                  </m:oMath>
                </a14:m>
                <a:r>
                  <a:rPr lang="fr-FR" sz="2200" dirty="0"/>
                  <a:t> </a:t>
                </a:r>
                <a:r>
                  <a:rPr lang="fr-FR" sz="2200" b="1" u="sng" dirty="0"/>
                  <a:t>test bilatéral</a:t>
                </a:r>
                <a:r>
                  <a:rPr lang="fr-FR" sz="2200" dirty="0"/>
                  <a:t>.</a:t>
                </a:r>
                <a:br>
                  <a:rPr lang="fr-FR" sz="2200" dirty="0"/>
                </a:br>
                <a:r>
                  <a:rPr lang="fr-FR" sz="2200" dirty="0"/>
                  <a:t>Dans certains cas, intérêt à montrer que A &lt; B ou A &gt; B uniquement </a:t>
                </a:r>
                <a14:m>
                  <m:oMath xmlns:m="http://schemas.openxmlformats.org/officeDocument/2006/math">
                    <m:r>
                      <a:rPr lang="fr-FR" sz="2200" i="1" dirty="0">
                        <a:latin typeface="Cambria Math" panose="02040503050406030204" pitchFamily="18" charset="0"/>
                      </a:rPr>
                      <m:t>=&gt;</m:t>
                    </m:r>
                  </m:oMath>
                </a14:m>
                <a:r>
                  <a:rPr lang="fr-FR" sz="2200" dirty="0"/>
                  <a:t> </a:t>
                </a:r>
                <a:r>
                  <a:rPr lang="fr-FR" sz="2200" b="1" u="sng" dirty="0"/>
                  <a:t>test unilatéral</a:t>
                </a:r>
                <a:r>
                  <a:rPr lang="fr-FR" sz="2200" dirty="0"/>
                  <a:t>.</a:t>
                </a:r>
              </a:p>
              <a:p>
                <a:pPr>
                  <a:lnSpc>
                    <a:spcPct val="80000"/>
                  </a:lnSpc>
                  <a:buFont typeface="Wingdings" panose="05000000000000000000" pitchFamily="2" charset="2"/>
                  <a:buChar char="ü"/>
                </a:pPr>
                <a:r>
                  <a:rPr lang="fr-FR" sz="2200" dirty="0"/>
                  <a:t>Analyse univariée, bivariée, multivariée :</a:t>
                </a:r>
              </a:p>
              <a:p>
                <a:pPr marL="0" indent="0">
                  <a:lnSpc>
                    <a:spcPct val="80000"/>
                  </a:lnSpc>
                  <a:buNone/>
                </a:pPr>
                <a:r>
                  <a:rPr lang="fr-FR" sz="2200" b="1" u="sng" dirty="0"/>
                  <a:t>univariée</a:t>
                </a:r>
                <a:r>
                  <a:rPr lang="fr-FR" sz="2200" dirty="0"/>
                  <a:t> : l’étude d’une seule variable (quantitative ou qualitative)</a:t>
                </a:r>
                <a:br>
                  <a:rPr lang="fr-FR" sz="2200" dirty="0"/>
                </a:br>
                <a:r>
                  <a:rPr lang="fr-FR" sz="2200" b="1" u="sng" dirty="0"/>
                  <a:t>bivariée</a:t>
                </a:r>
                <a:r>
                  <a:rPr lang="fr-FR" sz="2200" dirty="0"/>
                  <a:t> : l’étude des relations entre deux variables (quantitatives ou qualitatives)</a:t>
                </a:r>
                <a:br>
                  <a:rPr lang="fr-FR" sz="2200" dirty="0"/>
                </a:br>
                <a:endParaRPr lang="fr-FR" sz="2200" dirty="0"/>
              </a:p>
              <a:p>
                <a:pPr>
                  <a:lnSpc>
                    <a:spcPct val="80000"/>
                  </a:lnSpc>
                  <a:buFont typeface="Wingdings" panose="05000000000000000000" pitchFamily="2" charset="2"/>
                  <a:buChar char="ü"/>
                </a:pPr>
                <a:r>
                  <a:rPr lang="fr-FR" sz="2200" dirty="0"/>
                  <a:t>Apparié : </a:t>
                </a:r>
                <a:br>
                  <a:rPr lang="fr-FR" sz="2200" dirty="0"/>
                </a:br>
                <a:r>
                  <a:rPr lang="fr-FR" sz="2200" dirty="0"/>
                  <a:t>2 groupes sont dits </a:t>
                </a:r>
                <a:r>
                  <a:rPr lang="fr-FR" sz="2200" b="1" u="sng" dirty="0"/>
                  <a:t>appariés</a:t>
                </a:r>
                <a:r>
                  <a:rPr lang="fr-FR" sz="2200" dirty="0"/>
                  <a:t> lorsque chaque individu inclus dans un groupe</a:t>
                </a:r>
                <a:br>
                  <a:rPr lang="fr-FR" sz="2200" dirty="0"/>
                </a:br>
                <a:r>
                  <a:rPr lang="fr-FR" sz="2200" dirty="0"/>
                  <a:t>correspondra à un sujet semblable (sur l’âge, le sexe, le poids…) </a:t>
                </a:r>
                <a:br>
                  <a:rPr lang="fr-FR" sz="2200" dirty="0"/>
                </a:br>
                <a:r>
                  <a:rPr lang="fr-FR" sz="2200" dirty="0"/>
                  <a:t>dans l’autre groupe.</a:t>
                </a:r>
                <a:br>
                  <a:rPr lang="fr-FR" sz="2200" dirty="0"/>
                </a:br>
                <a:r>
                  <a:rPr lang="fr-FR" sz="2200" dirty="0"/>
                  <a:t>Eviter les facteurs confondants, </a:t>
                </a:r>
                <a:br>
                  <a:rPr lang="fr-FR" sz="2200" dirty="0"/>
                </a:br>
                <a:r>
                  <a:rPr lang="fr-FR" sz="2200" dirty="0"/>
                  <a:t>Améliorer la puissance (car moins de variabilité)</a:t>
                </a:r>
              </a:p>
            </p:txBody>
          </p:sp>
        </mc:Choice>
        <mc:Fallback xmlns="">
          <p:sp>
            <p:nvSpPr>
              <p:cNvPr id="3" name="Espace réservé du contenu 2">
                <a:extLst>
                  <a:ext uri="{FF2B5EF4-FFF2-40B4-BE49-F238E27FC236}">
                    <a16:creationId xmlns:a16="http://schemas.microsoft.com/office/drawing/2014/main" id="{58149C4C-95FC-48CD-BBE7-26DBB40329AF}"/>
                  </a:ext>
                </a:extLst>
              </p:cNvPr>
              <p:cNvSpPr>
                <a:spLocks noGrp="1" noRot="1" noChangeAspect="1" noMove="1" noResize="1" noEditPoints="1" noAdjustHandles="1" noChangeArrowheads="1" noChangeShapeType="1" noTextEdit="1"/>
              </p:cNvSpPr>
              <p:nvPr>
                <p:ph idx="1"/>
              </p:nvPr>
            </p:nvSpPr>
            <p:spPr>
              <a:xfrm>
                <a:off x="0" y="1825624"/>
                <a:ext cx="12019548" cy="5032375"/>
              </a:xfrm>
              <a:blipFill>
                <a:blip r:embed="rId3"/>
                <a:stretch>
                  <a:fillRect l="-659" t="-1937"/>
                </a:stretch>
              </a:blipFill>
            </p:spPr>
            <p:txBody>
              <a:bodyPr/>
              <a:lstStyle/>
              <a:p>
                <a:r>
                  <a:rPr lang="fr-FR">
                    <a:noFill/>
                  </a:rPr>
                  <a:t> </a:t>
                </a:r>
              </a:p>
            </p:txBody>
          </p:sp>
        </mc:Fallback>
      </mc:AlternateContent>
      <p:pic>
        <p:nvPicPr>
          <p:cNvPr id="4" name="Image 3">
            <a:extLst>
              <a:ext uri="{FF2B5EF4-FFF2-40B4-BE49-F238E27FC236}">
                <a16:creationId xmlns:a16="http://schemas.microsoft.com/office/drawing/2014/main" id="{CC314E74-E3DC-4E8C-A675-914BE0702FF9}"/>
              </a:ext>
            </a:extLst>
          </p:cNvPr>
          <p:cNvPicPr>
            <a:picLocks noChangeAspect="1"/>
          </p:cNvPicPr>
          <p:nvPr/>
        </p:nvPicPr>
        <p:blipFill>
          <a:blip r:embed="rId4"/>
          <a:stretch>
            <a:fillRect/>
          </a:stretch>
        </p:blipFill>
        <p:spPr>
          <a:xfrm>
            <a:off x="10351008" y="4973124"/>
            <a:ext cx="1814631" cy="1884875"/>
          </a:xfrm>
          <a:prstGeom prst="rect">
            <a:avLst/>
          </a:prstGeom>
          <a:ln>
            <a:solidFill>
              <a:schemeClr val="tx1"/>
            </a:solidFill>
          </a:ln>
        </p:spPr>
      </p:pic>
      <p:pic>
        <p:nvPicPr>
          <p:cNvPr id="6" name="Image 5">
            <a:extLst>
              <a:ext uri="{FF2B5EF4-FFF2-40B4-BE49-F238E27FC236}">
                <a16:creationId xmlns:a16="http://schemas.microsoft.com/office/drawing/2014/main" id="{12294D20-5FB3-4C64-8BBC-65440EDE1E07}"/>
              </a:ext>
            </a:extLst>
          </p:cNvPr>
          <p:cNvPicPr>
            <a:picLocks noChangeAspect="1"/>
          </p:cNvPicPr>
          <p:nvPr/>
        </p:nvPicPr>
        <p:blipFill>
          <a:blip r:embed="rId5"/>
          <a:stretch>
            <a:fillRect/>
          </a:stretch>
        </p:blipFill>
        <p:spPr>
          <a:xfrm>
            <a:off x="9160694" y="4973124"/>
            <a:ext cx="3004945" cy="1884875"/>
          </a:xfrm>
          <a:prstGeom prst="rect">
            <a:avLst/>
          </a:prstGeom>
          <a:ln>
            <a:solidFill>
              <a:schemeClr val="tx1"/>
            </a:solidFill>
          </a:ln>
        </p:spPr>
      </p:pic>
      <p:pic>
        <p:nvPicPr>
          <p:cNvPr id="7" name="Image 6">
            <a:extLst>
              <a:ext uri="{FF2B5EF4-FFF2-40B4-BE49-F238E27FC236}">
                <a16:creationId xmlns:a16="http://schemas.microsoft.com/office/drawing/2014/main" id="{4709840B-FD96-4127-BC02-5DA320C2C0E3}"/>
              </a:ext>
            </a:extLst>
          </p:cNvPr>
          <p:cNvPicPr>
            <a:picLocks noChangeAspect="1"/>
          </p:cNvPicPr>
          <p:nvPr/>
        </p:nvPicPr>
        <p:blipFill>
          <a:blip r:embed="rId6"/>
          <a:stretch>
            <a:fillRect/>
          </a:stretch>
        </p:blipFill>
        <p:spPr>
          <a:xfrm>
            <a:off x="8095393" y="1182124"/>
            <a:ext cx="4096607" cy="1017127"/>
          </a:xfrm>
          <a:prstGeom prst="rect">
            <a:avLst/>
          </a:prstGeom>
          <a:ln>
            <a:solidFill>
              <a:schemeClr val="tx1"/>
            </a:solidFill>
          </a:ln>
        </p:spPr>
      </p:pic>
    </p:spTree>
    <p:extLst>
      <p:ext uri="{BB962C8B-B14F-4D97-AF65-F5344CB8AC3E}">
        <p14:creationId xmlns:p14="http://schemas.microsoft.com/office/powerpoint/2010/main" val="4261854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AC304-D190-461E-86C7-FC5F3E9EC296}"/>
              </a:ext>
            </a:extLst>
          </p:cNvPr>
          <p:cNvSpPr>
            <a:spLocks noGrp="1"/>
          </p:cNvSpPr>
          <p:nvPr>
            <p:ph type="title"/>
          </p:nvPr>
        </p:nvSpPr>
        <p:spPr>
          <a:xfrm>
            <a:off x="838200" y="365125"/>
            <a:ext cx="11109158" cy="1325563"/>
          </a:xfrm>
        </p:spPr>
        <p:txBody>
          <a:bodyPr/>
          <a:lstStyle/>
          <a:p>
            <a:r>
              <a:rPr lang="fr-FR" dirty="0"/>
              <a:t>II) Définitions complémentaires : « Normalité » </a:t>
            </a:r>
          </a:p>
        </p:txBody>
      </p:sp>
      <p:sp>
        <p:nvSpPr>
          <p:cNvPr id="3" name="Espace réservé du contenu 2">
            <a:extLst>
              <a:ext uri="{FF2B5EF4-FFF2-40B4-BE49-F238E27FC236}">
                <a16:creationId xmlns:a16="http://schemas.microsoft.com/office/drawing/2014/main" id="{619CB18B-CA1C-4A47-9E8D-487BAE766745}"/>
              </a:ext>
            </a:extLst>
          </p:cNvPr>
          <p:cNvSpPr>
            <a:spLocks noGrp="1"/>
          </p:cNvSpPr>
          <p:nvPr>
            <p:ph idx="1"/>
          </p:nvPr>
        </p:nvSpPr>
        <p:spPr>
          <a:xfrm>
            <a:off x="0" y="1825624"/>
            <a:ext cx="12192000" cy="5032375"/>
          </a:xfrm>
        </p:spPr>
        <p:txBody>
          <a:bodyPr>
            <a:normAutofit/>
          </a:bodyPr>
          <a:lstStyle/>
          <a:p>
            <a:pPr>
              <a:lnSpc>
                <a:spcPct val="80000"/>
              </a:lnSpc>
              <a:buFont typeface="Wingdings" panose="05000000000000000000" pitchFamily="2" charset="2"/>
              <a:buChar char="ü"/>
            </a:pPr>
            <a:r>
              <a:rPr lang="fr-FR" sz="2200" dirty="0"/>
              <a:t> </a:t>
            </a:r>
            <a:r>
              <a:rPr lang="fr-FR" sz="2200" b="1" u="sng" dirty="0"/>
              <a:t>Normalité</a:t>
            </a:r>
            <a:r>
              <a:rPr lang="fr-FR" sz="2200" dirty="0"/>
              <a:t> : Comment savoir si la distribution de la variable est normale ?</a:t>
            </a:r>
          </a:p>
          <a:p>
            <a:pPr marL="0" indent="0">
              <a:lnSpc>
                <a:spcPct val="80000"/>
              </a:lnSpc>
              <a:buNone/>
            </a:pPr>
            <a:r>
              <a:rPr lang="fr-FR" sz="2200" dirty="0"/>
              <a:t>Distribution : L’histogramme ou courbe de densité</a:t>
            </a:r>
            <a:br>
              <a:rPr lang="fr-FR" sz="2200" dirty="0"/>
            </a:br>
            <a:r>
              <a:rPr lang="fr-FR" sz="2200" dirty="0"/>
              <a:t>Le diagramme Quantile-Quantile (Q-Q Plot)</a:t>
            </a:r>
          </a:p>
          <a:p>
            <a:pPr marL="0" indent="0">
              <a:lnSpc>
                <a:spcPct val="80000"/>
              </a:lnSpc>
              <a:buNone/>
            </a:pPr>
            <a:r>
              <a:rPr lang="fr-FR" sz="2200" dirty="0"/>
              <a:t>Le test de Shapiro-</a:t>
            </a:r>
            <a:r>
              <a:rPr lang="fr-FR" sz="2200" dirty="0" err="1"/>
              <a:t>Wilk</a:t>
            </a:r>
            <a:endParaRPr lang="fr-FR" sz="2200" dirty="0"/>
          </a:p>
          <a:p>
            <a:pPr marL="0" indent="0">
              <a:lnSpc>
                <a:spcPct val="80000"/>
              </a:lnSpc>
              <a:buNone/>
            </a:pPr>
            <a:r>
              <a:rPr lang="fr-FR" sz="2200" dirty="0"/>
              <a:t>H0 : la distribution de la variable est normale. </a:t>
            </a:r>
            <a:br>
              <a:rPr lang="fr-FR" sz="2200" dirty="0"/>
            </a:br>
            <a:r>
              <a:rPr lang="fr-FR" sz="2200" dirty="0"/>
              <a:t>H1 : la distribution n’est pas normale.</a:t>
            </a:r>
            <a:br>
              <a:rPr lang="fr-FR" sz="2200" i="1" dirty="0"/>
            </a:br>
            <a:r>
              <a:rPr lang="fr-FR" sz="1800" i="1" dirty="0"/>
              <a:t>Exemple : Si p &lt; 5%, on rejette H0, </a:t>
            </a:r>
            <a:br>
              <a:rPr lang="fr-FR" sz="1800" i="1" dirty="0"/>
            </a:br>
            <a:r>
              <a:rPr lang="fr-FR" sz="1800" i="1" dirty="0"/>
              <a:t>on conclue que la distribution ne suit pas une loi normale.</a:t>
            </a:r>
          </a:p>
          <a:p>
            <a:pPr marL="0" indent="0">
              <a:buNone/>
            </a:pPr>
            <a:endParaRPr lang="fr-FR" sz="1800" i="1" dirty="0"/>
          </a:p>
        </p:txBody>
      </p:sp>
      <p:pic>
        <p:nvPicPr>
          <p:cNvPr id="5" name="Image 4">
            <a:extLst>
              <a:ext uri="{FF2B5EF4-FFF2-40B4-BE49-F238E27FC236}">
                <a16:creationId xmlns:a16="http://schemas.microsoft.com/office/drawing/2014/main" id="{A8637005-FBAC-49EE-AD8C-966F1B464701}"/>
              </a:ext>
            </a:extLst>
          </p:cNvPr>
          <p:cNvPicPr>
            <a:picLocks noChangeAspect="1"/>
          </p:cNvPicPr>
          <p:nvPr/>
        </p:nvPicPr>
        <p:blipFill>
          <a:blip r:embed="rId3"/>
          <a:stretch>
            <a:fillRect/>
          </a:stretch>
        </p:blipFill>
        <p:spPr>
          <a:xfrm>
            <a:off x="8974134" y="2250282"/>
            <a:ext cx="3217866" cy="2357436"/>
          </a:xfrm>
          <a:prstGeom prst="rect">
            <a:avLst/>
          </a:prstGeom>
          <a:ln>
            <a:solidFill>
              <a:schemeClr val="tx1"/>
            </a:solidFill>
          </a:ln>
        </p:spPr>
      </p:pic>
      <p:pic>
        <p:nvPicPr>
          <p:cNvPr id="4" name="Image 3">
            <a:extLst>
              <a:ext uri="{FF2B5EF4-FFF2-40B4-BE49-F238E27FC236}">
                <a16:creationId xmlns:a16="http://schemas.microsoft.com/office/drawing/2014/main" id="{26B39258-BFF5-4223-BC90-A3CC531886D1}"/>
              </a:ext>
            </a:extLst>
          </p:cNvPr>
          <p:cNvPicPr>
            <a:picLocks noChangeAspect="1"/>
          </p:cNvPicPr>
          <p:nvPr/>
        </p:nvPicPr>
        <p:blipFill>
          <a:blip r:embed="rId4"/>
          <a:stretch>
            <a:fillRect/>
          </a:stretch>
        </p:blipFill>
        <p:spPr>
          <a:xfrm>
            <a:off x="5861009" y="2250282"/>
            <a:ext cx="3262991" cy="2357436"/>
          </a:xfrm>
          <a:prstGeom prst="rect">
            <a:avLst/>
          </a:prstGeom>
          <a:ln>
            <a:solidFill>
              <a:schemeClr val="tx1"/>
            </a:solidFill>
          </a:ln>
        </p:spPr>
      </p:pic>
    </p:spTree>
    <p:extLst>
      <p:ext uri="{BB962C8B-B14F-4D97-AF65-F5344CB8AC3E}">
        <p14:creationId xmlns:p14="http://schemas.microsoft.com/office/powerpoint/2010/main" val="262856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AC304-D190-461E-86C7-FC5F3E9EC296}"/>
              </a:ext>
            </a:extLst>
          </p:cNvPr>
          <p:cNvSpPr>
            <a:spLocks noGrp="1"/>
          </p:cNvSpPr>
          <p:nvPr>
            <p:ph type="title"/>
          </p:nvPr>
        </p:nvSpPr>
        <p:spPr>
          <a:xfrm>
            <a:off x="838200" y="365125"/>
            <a:ext cx="11109158" cy="1325563"/>
          </a:xfrm>
        </p:spPr>
        <p:txBody>
          <a:bodyPr/>
          <a:lstStyle/>
          <a:p>
            <a:r>
              <a:rPr lang="fr-FR" dirty="0"/>
              <a:t>II) Définitions complémentaires : « Normalité » </a:t>
            </a:r>
          </a:p>
        </p:txBody>
      </p:sp>
      <p:sp>
        <p:nvSpPr>
          <p:cNvPr id="3" name="Espace réservé du contenu 2">
            <a:extLst>
              <a:ext uri="{FF2B5EF4-FFF2-40B4-BE49-F238E27FC236}">
                <a16:creationId xmlns:a16="http://schemas.microsoft.com/office/drawing/2014/main" id="{619CB18B-CA1C-4A47-9E8D-487BAE766745}"/>
              </a:ext>
            </a:extLst>
          </p:cNvPr>
          <p:cNvSpPr>
            <a:spLocks noGrp="1"/>
          </p:cNvSpPr>
          <p:nvPr>
            <p:ph idx="1"/>
          </p:nvPr>
        </p:nvSpPr>
        <p:spPr>
          <a:xfrm>
            <a:off x="0" y="1825624"/>
            <a:ext cx="12192000" cy="5032375"/>
          </a:xfrm>
        </p:spPr>
        <p:txBody>
          <a:bodyPr>
            <a:normAutofit lnSpcReduction="10000"/>
          </a:bodyPr>
          <a:lstStyle/>
          <a:p>
            <a:pPr>
              <a:buFont typeface="Wingdings" panose="05000000000000000000" pitchFamily="2" charset="2"/>
              <a:buChar char="ü"/>
            </a:pPr>
            <a:r>
              <a:rPr lang="fr-FR" sz="2200" dirty="0"/>
              <a:t> </a:t>
            </a:r>
            <a:r>
              <a:rPr lang="fr-FR" sz="2200" b="1" u="sng" dirty="0"/>
              <a:t>Normalité</a:t>
            </a:r>
            <a:r>
              <a:rPr lang="fr-FR" sz="2200" dirty="0"/>
              <a:t> : Comment savoir si la distribution de la variable est normale ?</a:t>
            </a:r>
          </a:p>
          <a:p>
            <a:pPr marL="0" indent="0">
              <a:buNone/>
            </a:pPr>
            <a:r>
              <a:rPr lang="fr-FR" sz="2200" dirty="0"/>
              <a:t>Distribution : L’histogramme ou courbe de densité</a:t>
            </a:r>
            <a:br>
              <a:rPr lang="fr-FR" sz="2200" dirty="0"/>
            </a:br>
            <a:r>
              <a:rPr lang="fr-FR" sz="2200" dirty="0"/>
              <a:t>Le diagramme Quantile-Quantile (Q-Q Plot)</a:t>
            </a:r>
          </a:p>
          <a:p>
            <a:pPr marL="0" indent="0">
              <a:buNone/>
            </a:pPr>
            <a:r>
              <a:rPr lang="fr-FR" sz="2200" dirty="0"/>
              <a:t>Le test de Shapiro-</a:t>
            </a:r>
            <a:r>
              <a:rPr lang="fr-FR" sz="2200" dirty="0" err="1"/>
              <a:t>Wilk</a:t>
            </a:r>
            <a:endParaRPr lang="fr-FR" sz="2200" dirty="0"/>
          </a:p>
          <a:p>
            <a:pPr marL="0" indent="0">
              <a:buNone/>
            </a:pPr>
            <a:r>
              <a:rPr lang="fr-FR" sz="2200" dirty="0"/>
              <a:t>H0 : la distribution de la variable est normale. </a:t>
            </a:r>
            <a:br>
              <a:rPr lang="fr-FR" sz="2200" dirty="0"/>
            </a:br>
            <a:r>
              <a:rPr lang="fr-FR" sz="2200" dirty="0"/>
              <a:t>H1 : la distribution n’est pas normale.</a:t>
            </a:r>
            <a:br>
              <a:rPr lang="fr-FR" sz="2200" i="1" dirty="0"/>
            </a:br>
            <a:r>
              <a:rPr lang="fr-FR" sz="1800" i="1" dirty="0"/>
              <a:t>Exemple : Si p &lt; 5%, on rejette H0, </a:t>
            </a:r>
            <a:br>
              <a:rPr lang="fr-FR" sz="1800" i="1" dirty="0"/>
            </a:br>
            <a:r>
              <a:rPr lang="fr-FR" sz="1800" i="1" dirty="0"/>
              <a:t>on conclue que la distribution ne suit pas une loi normale.</a:t>
            </a:r>
          </a:p>
          <a:p>
            <a:pPr marL="0" indent="0">
              <a:buNone/>
            </a:pPr>
            <a:endParaRPr lang="fr-FR" sz="1800" i="1" dirty="0"/>
          </a:p>
          <a:p>
            <a:pPr>
              <a:buFont typeface="Wingdings" panose="05000000000000000000" pitchFamily="2" charset="2"/>
              <a:buChar char="ü"/>
            </a:pPr>
            <a:r>
              <a:rPr lang="fr-FR" sz="2200" dirty="0"/>
              <a:t>Paramétrique ou Non paramétrique :</a:t>
            </a:r>
            <a:br>
              <a:rPr lang="fr-FR" sz="2200" dirty="0"/>
            </a:br>
            <a:r>
              <a:rPr lang="fr-FR" sz="2200" dirty="0"/>
              <a:t>Les tests </a:t>
            </a:r>
            <a:r>
              <a:rPr lang="fr-FR" sz="2200" b="1" u="sng" dirty="0"/>
              <a:t>paramétriques</a:t>
            </a:r>
            <a:r>
              <a:rPr lang="fr-FR" sz="2200" dirty="0"/>
              <a:t> sont des tests appliqués sur des données suivant une certaine loi – avec certains paramètres – par exemple loi normale. </a:t>
            </a:r>
            <a:br>
              <a:rPr lang="fr-FR" sz="2200" dirty="0"/>
            </a:br>
            <a:r>
              <a:rPr lang="fr-FR" sz="2200" dirty="0"/>
              <a:t>Un test </a:t>
            </a:r>
            <a:r>
              <a:rPr lang="fr-FR" sz="2200" b="1" u="sng" dirty="0"/>
              <a:t>non paramétrique </a:t>
            </a:r>
            <a:r>
              <a:rPr lang="fr-FR" sz="2200" dirty="0"/>
              <a:t>est un test d'hypothèse qui n'exige pas que la distribution de la population soit caractérisée par certains paramètres. </a:t>
            </a:r>
            <a:br>
              <a:rPr lang="fr-FR" sz="2200" dirty="0"/>
            </a:br>
            <a:r>
              <a:rPr lang="fr-FR" sz="1800" i="1" dirty="0"/>
              <a:t>Exemple : la mesure des triglycérides ne suit pas une loi normale pour les paramètres µ et σ. On devra donc l’étudier de façon non paramétrique. </a:t>
            </a:r>
          </a:p>
        </p:txBody>
      </p:sp>
      <p:pic>
        <p:nvPicPr>
          <p:cNvPr id="5" name="Image 4">
            <a:extLst>
              <a:ext uri="{FF2B5EF4-FFF2-40B4-BE49-F238E27FC236}">
                <a16:creationId xmlns:a16="http://schemas.microsoft.com/office/drawing/2014/main" id="{A8637005-FBAC-49EE-AD8C-966F1B464701}"/>
              </a:ext>
            </a:extLst>
          </p:cNvPr>
          <p:cNvPicPr>
            <a:picLocks noChangeAspect="1"/>
          </p:cNvPicPr>
          <p:nvPr/>
        </p:nvPicPr>
        <p:blipFill>
          <a:blip r:embed="rId3"/>
          <a:stretch>
            <a:fillRect/>
          </a:stretch>
        </p:blipFill>
        <p:spPr>
          <a:xfrm>
            <a:off x="8974134" y="2250282"/>
            <a:ext cx="3217866" cy="2357436"/>
          </a:xfrm>
          <a:prstGeom prst="rect">
            <a:avLst/>
          </a:prstGeom>
          <a:ln>
            <a:solidFill>
              <a:schemeClr val="tx1"/>
            </a:solidFill>
          </a:ln>
        </p:spPr>
      </p:pic>
      <p:pic>
        <p:nvPicPr>
          <p:cNvPr id="4" name="Image 3">
            <a:extLst>
              <a:ext uri="{FF2B5EF4-FFF2-40B4-BE49-F238E27FC236}">
                <a16:creationId xmlns:a16="http://schemas.microsoft.com/office/drawing/2014/main" id="{26B39258-BFF5-4223-BC90-A3CC531886D1}"/>
              </a:ext>
            </a:extLst>
          </p:cNvPr>
          <p:cNvPicPr>
            <a:picLocks noChangeAspect="1"/>
          </p:cNvPicPr>
          <p:nvPr/>
        </p:nvPicPr>
        <p:blipFill>
          <a:blip r:embed="rId4"/>
          <a:stretch>
            <a:fillRect/>
          </a:stretch>
        </p:blipFill>
        <p:spPr>
          <a:xfrm>
            <a:off x="5861009" y="2250282"/>
            <a:ext cx="3262991" cy="2357436"/>
          </a:xfrm>
          <a:prstGeom prst="rect">
            <a:avLst/>
          </a:prstGeom>
          <a:ln>
            <a:solidFill>
              <a:schemeClr val="tx1"/>
            </a:solidFill>
          </a:ln>
        </p:spPr>
      </p:pic>
    </p:spTree>
    <p:extLst>
      <p:ext uri="{BB962C8B-B14F-4D97-AF65-F5344CB8AC3E}">
        <p14:creationId xmlns:p14="http://schemas.microsoft.com/office/powerpoint/2010/main" val="179803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E267E7-8502-4EB8-9976-37C5646E6461}"/>
              </a:ext>
            </a:extLst>
          </p:cNvPr>
          <p:cNvSpPr>
            <a:spLocks noGrp="1"/>
          </p:cNvSpPr>
          <p:nvPr>
            <p:ph type="title"/>
          </p:nvPr>
        </p:nvSpPr>
        <p:spPr/>
        <p:txBody>
          <a:bodyPr/>
          <a:lstStyle/>
          <a:p>
            <a:r>
              <a:rPr lang="fr-FR" dirty="0"/>
              <a:t>III) Mise en situation – Test </a:t>
            </a:r>
            <a:r>
              <a:rPr lang="fr-FR" dirty="0" err="1"/>
              <a:t>univaré</a:t>
            </a:r>
            <a:endParaRPr lang="fr-FR" dirty="0"/>
          </a:p>
        </p:txBody>
      </p:sp>
      <p:sp>
        <p:nvSpPr>
          <p:cNvPr id="3" name="Espace réservé du contenu 2">
            <a:extLst>
              <a:ext uri="{FF2B5EF4-FFF2-40B4-BE49-F238E27FC236}">
                <a16:creationId xmlns:a16="http://schemas.microsoft.com/office/drawing/2014/main" id="{FA87A764-5BAC-4B5A-9C7B-42D42967D2C4}"/>
              </a:ext>
            </a:extLst>
          </p:cNvPr>
          <p:cNvSpPr>
            <a:spLocks noGrp="1"/>
          </p:cNvSpPr>
          <p:nvPr>
            <p:ph idx="1"/>
          </p:nvPr>
        </p:nvSpPr>
        <p:spPr>
          <a:xfrm>
            <a:off x="0" y="1825624"/>
            <a:ext cx="12192000" cy="999463"/>
          </a:xfrm>
        </p:spPr>
        <p:txBody>
          <a:bodyPr>
            <a:normAutofit/>
          </a:bodyPr>
          <a:lstStyle/>
          <a:p>
            <a:r>
              <a:rPr lang="fr-FR" sz="2200" dirty="0"/>
              <a:t>Observation des données avant tout. Besoin de les recoder (Référence)? Besoin de les transformer ?</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1026" name="Picture 2" descr="Histograms of BMI (original and transformed scales) with normal curve. |  Download Scientific Diagram">
            <a:extLst>
              <a:ext uri="{FF2B5EF4-FFF2-40B4-BE49-F238E27FC236}">
                <a16:creationId xmlns:a16="http://schemas.microsoft.com/office/drawing/2014/main" id="{C7C3BB54-9CAE-41FF-8655-4F34A6902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462" y="2234607"/>
            <a:ext cx="6791094" cy="18535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Understanding Boxplots - KDnuggets">
            <a:extLst>
              <a:ext uri="{FF2B5EF4-FFF2-40B4-BE49-F238E27FC236}">
                <a16:creationId xmlns:a16="http://schemas.microsoft.com/office/drawing/2014/main" id="{8414BC15-4426-4892-BCF0-72714D9BF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007" y="2234607"/>
            <a:ext cx="3707139" cy="18535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13CE1EBA-A822-4CAE-B438-9E9ACEAF4D95}"/>
              </a:ext>
            </a:extLst>
          </p:cNvPr>
          <p:cNvPicPr>
            <a:picLocks noChangeAspect="1"/>
          </p:cNvPicPr>
          <p:nvPr/>
        </p:nvPicPr>
        <p:blipFill>
          <a:blip r:embed="rId5"/>
          <a:stretch>
            <a:fillRect/>
          </a:stretch>
        </p:blipFill>
        <p:spPr>
          <a:xfrm>
            <a:off x="0" y="2234607"/>
            <a:ext cx="1694727" cy="1853570"/>
          </a:xfrm>
          <a:prstGeom prst="rect">
            <a:avLst/>
          </a:prstGeom>
          <a:ln>
            <a:solidFill>
              <a:schemeClr val="bg1"/>
            </a:solidFill>
          </a:ln>
        </p:spPr>
      </p:pic>
    </p:spTree>
    <p:extLst>
      <p:ext uri="{BB962C8B-B14F-4D97-AF65-F5344CB8AC3E}">
        <p14:creationId xmlns:p14="http://schemas.microsoft.com/office/powerpoint/2010/main" val="331086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E267E7-8502-4EB8-9976-37C5646E6461}"/>
              </a:ext>
            </a:extLst>
          </p:cNvPr>
          <p:cNvSpPr>
            <a:spLocks noGrp="1"/>
          </p:cNvSpPr>
          <p:nvPr>
            <p:ph type="title"/>
          </p:nvPr>
        </p:nvSpPr>
        <p:spPr/>
        <p:txBody>
          <a:bodyPr/>
          <a:lstStyle/>
          <a:p>
            <a:r>
              <a:rPr lang="fr-FR" dirty="0"/>
              <a:t>III) Mise en situation – Test </a:t>
            </a:r>
            <a:r>
              <a:rPr lang="fr-FR" dirty="0" err="1"/>
              <a:t>univaré</a:t>
            </a:r>
            <a:endParaRPr lang="fr-FR" dirty="0"/>
          </a:p>
        </p:txBody>
      </p:sp>
      <p:sp>
        <p:nvSpPr>
          <p:cNvPr id="3" name="Espace réservé du contenu 2">
            <a:extLst>
              <a:ext uri="{FF2B5EF4-FFF2-40B4-BE49-F238E27FC236}">
                <a16:creationId xmlns:a16="http://schemas.microsoft.com/office/drawing/2014/main" id="{FA87A764-5BAC-4B5A-9C7B-42D42967D2C4}"/>
              </a:ext>
            </a:extLst>
          </p:cNvPr>
          <p:cNvSpPr>
            <a:spLocks noGrp="1"/>
          </p:cNvSpPr>
          <p:nvPr>
            <p:ph idx="1"/>
          </p:nvPr>
        </p:nvSpPr>
        <p:spPr>
          <a:xfrm>
            <a:off x="0" y="1825624"/>
            <a:ext cx="12192000" cy="999463"/>
          </a:xfrm>
        </p:spPr>
        <p:txBody>
          <a:bodyPr>
            <a:normAutofit/>
          </a:bodyPr>
          <a:lstStyle/>
          <a:p>
            <a:r>
              <a:rPr lang="fr-FR" sz="2200" dirty="0"/>
              <a:t>Observation des données avant tout. Besoin de les recoder (Référence)? Besoin de les transformer ?</a:t>
            </a:r>
          </a:p>
          <a:p>
            <a:pPr marL="0" indent="0">
              <a:buNone/>
            </a:pPr>
            <a:endParaRPr lang="fr-FR" dirty="0"/>
          </a:p>
          <a:p>
            <a:pPr marL="0" indent="0">
              <a:buNone/>
            </a:pPr>
            <a:endParaRPr lang="fr-FR" dirty="0"/>
          </a:p>
          <a:p>
            <a:pPr marL="0" indent="0">
              <a:buNone/>
            </a:pPr>
            <a:endParaRPr lang="fr-FR" dirty="0"/>
          </a:p>
        </p:txBody>
      </p:sp>
      <p:pic>
        <p:nvPicPr>
          <p:cNvPr id="1026" name="Picture 2" descr="Histograms of BMI (original and transformed scales) with normal curve. |  Download Scientific Diagram">
            <a:extLst>
              <a:ext uri="{FF2B5EF4-FFF2-40B4-BE49-F238E27FC236}">
                <a16:creationId xmlns:a16="http://schemas.microsoft.com/office/drawing/2014/main" id="{C7C3BB54-9CAE-41FF-8655-4F34A6902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462" y="2234607"/>
            <a:ext cx="6791094" cy="18535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Understanding Boxplots - KDnuggets">
            <a:extLst>
              <a:ext uri="{FF2B5EF4-FFF2-40B4-BE49-F238E27FC236}">
                <a16:creationId xmlns:a16="http://schemas.microsoft.com/office/drawing/2014/main" id="{8414BC15-4426-4892-BCF0-72714D9BF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007" y="2234607"/>
            <a:ext cx="3707139" cy="18535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13CE1EBA-A822-4CAE-B438-9E9ACEAF4D95}"/>
              </a:ext>
            </a:extLst>
          </p:cNvPr>
          <p:cNvPicPr>
            <a:picLocks noChangeAspect="1"/>
          </p:cNvPicPr>
          <p:nvPr/>
        </p:nvPicPr>
        <p:blipFill>
          <a:blip r:embed="rId5"/>
          <a:stretch>
            <a:fillRect/>
          </a:stretch>
        </p:blipFill>
        <p:spPr>
          <a:xfrm>
            <a:off x="0" y="2234607"/>
            <a:ext cx="1694727" cy="1853570"/>
          </a:xfrm>
          <a:prstGeom prst="rect">
            <a:avLst/>
          </a:prstGeom>
          <a:ln>
            <a:solidFill>
              <a:schemeClr val="bg1"/>
            </a:solidFill>
          </a:ln>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550C5F5-A4DE-4F92-A1A0-AF6FC7E1DE0B}"/>
                  </a:ext>
                </a:extLst>
              </p:cNvPr>
              <p:cNvSpPr/>
              <p:nvPr/>
            </p:nvSpPr>
            <p:spPr>
              <a:xfrm>
                <a:off x="0" y="4222906"/>
                <a:ext cx="12192000" cy="2625719"/>
              </a:xfrm>
              <a:prstGeom prst="rect">
                <a:avLst/>
              </a:prstGeom>
            </p:spPr>
            <p:txBody>
              <a:bodyPr wrap="square">
                <a:spAutoFit/>
              </a:bodyPr>
              <a:lstStyle/>
              <a:p>
                <a:pPr marL="285750" indent="-285750">
                  <a:buFont typeface="Wingdings" panose="05000000000000000000" pitchFamily="2" charset="2"/>
                  <a:buChar char="ü"/>
                </a:pPr>
                <a:r>
                  <a:rPr lang="fr-FR" sz="2000" dirty="0"/>
                  <a:t>Calcule de la moyenne, variance, écart type et test de </a:t>
                </a:r>
                <a:r>
                  <a:rPr lang="fr-FR" sz="2000" b="1" dirty="0"/>
                  <a:t>conformité</a:t>
                </a:r>
                <a:r>
                  <a:rPr lang="fr-FR" sz="2000" dirty="0"/>
                  <a:t> (= à une constante donnée)</a:t>
                </a:r>
              </a:p>
              <a:p>
                <a:pPr>
                  <a:lnSpc>
                    <a:spcPct val="120000"/>
                  </a:lnSpc>
                </a:pPr>
                <a:r>
                  <a:rPr lang="fr-FR" sz="2000" b="1" u="sng" dirty="0"/>
                  <a:t>Moyenne</a:t>
                </a:r>
                <a:r>
                  <a:rPr lang="fr-FR" sz="2000" dirty="0"/>
                  <a:t> (noté </a:t>
                </a:r>
                <a14:m>
                  <m:oMath xmlns:m="http://schemas.openxmlformats.org/officeDocument/2006/math">
                    <m:r>
                      <a:rPr lang="fr-FR" sz="2000" i="1">
                        <a:latin typeface="Cambria Math" panose="02040503050406030204" pitchFamily="18" charset="0"/>
                      </a:rPr>
                      <m:t>𝜇</m:t>
                    </m:r>
                  </m:oMath>
                </a14:m>
                <a:r>
                  <a:rPr lang="fr-FR" sz="2000" dirty="0"/>
                  <a:t> la référence ou </a:t>
                </a:r>
                <a14:m>
                  <m:oMath xmlns:m="http://schemas.openxmlformats.org/officeDocument/2006/math">
                    <m:acc>
                      <m:accPr>
                        <m:chr m:val="̅"/>
                        <m:ctrlPr>
                          <a:rPr lang="fr-FR" sz="2000" i="1" smtClean="0">
                            <a:latin typeface="Cambria Math" panose="02040503050406030204" pitchFamily="18" charset="0"/>
                          </a:rPr>
                        </m:ctrlPr>
                      </m:accPr>
                      <m:e>
                        <m:r>
                          <a:rPr lang="fr-FR" sz="2000" b="0" i="1" smtClean="0">
                            <a:latin typeface="Cambria Math" panose="02040503050406030204" pitchFamily="18" charset="0"/>
                          </a:rPr>
                          <m:t>𝑥</m:t>
                        </m:r>
                      </m:e>
                    </m:acc>
                  </m:oMath>
                </a14:m>
                <a:r>
                  <a:rPr lang="fr-FR" sz="2000" dirty="0"/>
                  <a:t> l’estimation) ; Médiane : point milieu d'un jeu de données.</a:t>
                </a:r>
                <a:br>
                  <a:rPr lang="fr-FR" sz="2000" dirty="0"/>
                </a:br>
                <a:r>
                  <a:rPr lang="fr-FR" sz="2000" b="1" u="sng" dirty="0"/>
                  <a:t>Variance</a:t>
                </a:r>
                <a:r>
                  <a:rPr lang="fr-FR" sz="2000" dirty="0"/>
                  <a:t> (noté </a:t>
                </a:r>
                <a14:m>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𝜎</m:t>
                        </m:r>
                      </m:e>
                      <m:sup>
                        <m:r>
                          <a:rPr lang="fr-FR" sz="2000" i="1">
                            <a:latin typeface="Cambria Math" panose="02040503050406030204" pitchFamily="18" charset="0"/>
                          </a:rPr>
                          <m:t>2</m:t>
                        </m:r>
                      </m:sup>
                    </m:sSup>
                  </m:oMath>
                </a14:m>
                <a:r>
                  <a:rPr lang="fr-FR" sz="2000" dirty="0"/>
                  <a:t> la référence ou </a:t>
                </a:r>
                <a14:m>
                  <m:oMath xmlns:m="http://schemas.openxmlformats.org/officeDocument/2006/math">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𝑆</m:t>
                        </m:r>
                      </m:e>
                      <m:sup>
                        <m:r>
                          <a:rPr lang="fr-FR" sz="2000" b="0" i="1" smtClean="0">
                            <a:latin typeface="Cambria Math" panose="02040503050406030204" pitchFamily="18" charset="0"/>
                          </a:rPr>
                          <m:t>2</m:t>
                        </m:r>
                      </m:sup>
                    </m:sSup>
                  </m:oMath>
                </a14:m>
                <a:r>
                  <a:rPr lang="fr-FR" sz="2000" dirty="0"/>
                  <a:t> l’estimation) : espérance (</a:t>
                </a:r>
                <a14:m>
                  <m:oMath xmlns:m="http://schemas.openxmlformats.org/officeDocument/2006/math">
                    <m:r>
                      <a:rPr lang="fr-FR" sz="2000" i="1">
                        <a:latin typeface="Cambria Math" panose="02040503050406030204" pitchFamily="18" charset="0"/>
                      </a:rPr>
                      <m:t>/</m:t>
                    </m:r>
                    <m:r>
                      <a:rPr lang="fr-FR" sz="2000" i="1">
                        <a:latin typeface="Cambria Math" panose="02040503050406030204" pitchFamily="18" charset="0"/>
                      </a:rPr>
                      <m:t>𝑛</m:t>
                    </m:r>
                  </m:oMath>
                </a14:m>
                <a:r>
                  <a:rPr lang="fr-FR" sz="2000" dirty="0"/>
                  <a:t>) des carrés (^2) des écarts à la moyenne </a:t>
                </a:r>
                <a14:m>
                  <m:oMath xmlns:m="http://schemas.openxmlformats.org/officeDocument/2006/math">
                    <m:d>
                      <m:dPr>
                        <m:ctrlPr>
                          <a:rPr lang="fr-FR" sz="2000" i="1">
                            <a:latin typeface="Cambria Math" panose="02040503050406030204" pitchFamily="18" charset="0"/>
                          </a:rPr>
                        </m:ctrlPr>
                      </m:dPr>
                      <m:e>
                        <m:sSub>
                          <m:sSubPr>
                            <m:ctrlPr>
                              <a:rPr lang="fr-FR" sz="2000" i="1">
                                <a:latin typeface="Cambria Math" panose="02040503050406030204" pitchFamily="18" charset="0"/>
                              </a:rPr>
                            </m:ctrlPr>
                          </m:sSubPr>
                          <m:e>
                            <m:r>
                              <a:rPr lang="fr-FR" sz="2000" i="1">
                                <a:latin typeface="Cambria Math" panose="02040503050406030204" pitchFamily="18" charset="0"/>
                              </a:rPr>
                              <m:t>𝑥</m:t>
                            </m:r>
                          </m:e>
                          <m:sub>
                            <m:r>
                              <a:rPr lang="fr-FR" sz="2000" i="1">
                                <a:latin typeface="Cambria Math" panose="02040503050406030204" pitchFamily="18" charset="0"/>
                              </a:rPr>
                              <m:t>𝑖</m:t>
                            </m:r>
                          </m:sub>
                        </m:sSub>
                        <m:r>
                          <a:rPr lang="fr-FR" sz="2000" i="1">
                            <a:latin typeface="Cambria Math" panose="02040503050406030204" pitchFamily="18" charset="0"/>
                          </a:rPr>
                          <m:t>−</m:t>
                        </m:r>
                        <m:acc>
                          <m:accPr>
                            <m:chr m:val="̅"/>
                            <m:ctrlPr>
                              <a:rPr lang="fr-FR" sz="2000" i="1">
                                <a:latin typeface="Cambria Math" panose="02040503050406030204" pitchFamily="18" charset="0"/>
                              </a:rPr>
                            </m:ctrlPr>
                          </m:accPr>
                          <m:e>
                            <m:r>
                              <a:rPr lang="fr-FR" sz="2000" i="1">
                                <a:latin typeface="Cambria Math" panose="02040503050406030204" pitchFamily="18" charset="0"/>
                              </a:rPr>
                              <m:t>𝑥</m:t>
                            </m:r>
                          </m:e>
                        </m:acc>
                      </m:e>
                    </m:d>
                  </m:oMath>
                </a14:m>
                <a:r>
                  <a:rPr lang="fr-FR" sz="2000" dirty="0"/>
                  <a:t> </a:t>
                </a:r>
              </a:p>
              <a:p>
                <a:pPr>
                  <a:lnSpc>
                    <a:spcPct val="120000"/>
                  </a:lnSpc>
                </a:pPr>
                <a:r>
                  <a:rPr lang="fr-FR" sz="2000" b="1" u="sng" dirty="0"/>
                  <a:t>Test de conformité de la médiane</a:t>
                </a:r>
                <a:r>
                  <a:rPr lang="fr-FR" sz="2000" dirty="0"/>
                  <a:t> : Wilcoxon test de la médiane - non paramétrique.</a:t>
                </a:r>
                <a:endParaRPr lang="fr-FR" sz="2000" b="1" u="sng" dirty="0"/>
              </a:p>
              <a:p>
                <a:pPr>
                  <a:lnSpc>
                    <a:spcPct val="120000"/>
                  </a:lnSpc>
                </a:pPr>
                <a:r>
                  <a:rPr lang="fr-FR" sz="2000" b="1" u="sng" dirty="0"/>
                  <a:t>Test de conformité de la moyenne</a:t>
                </a:r>
                <a:r>
                  <a:rPr lang="fr-FR" sz="2000" b="1" dirty="0"/>
                  <a:t> </a:t>
                </a:r>
                <a:r>
                  <a:rPr lang="fr-FR" sz="2000" dirty="0"/>
                  <a:t>: Z test</a:t>
                </a:r>
                <a14:m>
                  <m:oMath xmlns:m="http://schemas.openxmlformats.org/officeDocument/2006/math">
                    <m:r>
                      <a:rPr lang="fr-FR" sz="2000" b="0" i="0" smtClean="0">
                        <a:latin typeface="Cambria Math" panose="02040503050406030204" pitchFamily="18" charset="0"/>
                        <a:ea typeface="Cambria Math" panose="02040503050406030204" pitchFamily="18" charset="0"/>
                      </a:rPr>
                      <m:t> ~</m:t>
                    </m:r>
                  </m:oMath>
                </a14:m>
                <a:r>
                  <a:rPr lang="fr-FR" sz="2000" dirty="0"/>
                  <a:t> loi Normale si la </a:t>
                </a:r>
                <a14:m>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𝜎</m:t>
                        </m:r>
                      </m:e>
                      <m:sup>
                        <m:r>
                          <a:rPr lang="fr-FR" sz="2000" i="1">
                            <a:latin typeface="Cambria Math" panose="02040503050406030204" pitchFamily="18" charset="0"/>
                          </a:rPr>
                          <m:t>2</m:t>
                        </m:r>
                      </m:sup>
                    </m:sSup>
                  </m:oMath>
                </a14:m>
                <a:r>
                  <a:rPr lang="fr-FR" sz="2000" dirty="0"/>
                  <a:t> connue ou </a:t>
                </a:r>
                <a:r>
                  <a:rPr lang="fr-FR" sz="2000" dirty="0" err="1"/>
                  <a:t>T-Test</a:t>
                </a:r>
                <a:r>
                  <a:rPr lang="fr-FR" sz="2000" dirty="0"/>
                  <a:t> </a:t>
                </a:r>
                <a14:m>
                  <m:oMath xmlns:m="http://schemas.openxmlformats.org/officeDocument/2006/math">
                    <m:r>
                      <a:rPr lang="fr-FR" sz="2000" b="0" i="1" smtClean="0">
                        <a:latin typeface="Cambria Math" panose="02040503050406030204" pitchFamily="18" charset="0"/>
                      </a:rPr>
                      <m:t>~</m:t>
                    </m:r>
                  </m:oMath>
                </a14:m>
                <a:r>
                  <a:rPr lang="fr-FR" sz="2000" dirty="0"/>
                  <a:t> Loi de </a:t>
                </a:r>
                <a:r>
                  <a:rPr lang="fr-FR" sz="2000" dirty="0" err="1"/>
                  <a:t>Student</a:t>
                </a:r>
                <a:r>
                  <a:rPr lang="fr-FR" sz="2000" dirty="0"/>
                  <a:t> </a:t>
                </a:r>
                <a14:m>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𝜎</m:t>
                        </m:r>
                      </m:e>
                      <m:sup>
                        <m:r>
                          <a:rPr lang="fr-FR" sz="2000" i="1">
                            <a:latin typeface="Cambria Math" panose="02040503050406030204" pitchFamily="18" charset="0"/>
                          </a:rPr>
                          <m:t>2</m:t>
                        </m:r>
                      </m:sup>
                    </m:sSup>
                  </m:oMath>
                </a14:m>
                <a:r>
                  <a:rPr lang="fr-FR" sz="2000" dirty="0"/>
                  <a:t> inconnue </a:t>
                </a:r>
                <a:br>
                  <a:rPr lang="fr-FR" sz="2000" dirty="0"/>
                </a:br>
                <a:r>
                  <a:rPr lang="fr-FR" sz="2000" b="1" u="sng" dirty="0"/>
                  <a:t>Test de conformité de la variance</a:t>
                </a:r>
                <a:r>
                  <a:rPr lang="fr-FR" sz="2000" b="1" dirty="0"/>
                  <a:t> </a:t>
                </a:r>
                <a:r>
                  <a:rPr lang="fr-FR" sz="2000" dirty="0"/>
                  <a:t>: « 1-Chi2-Test » suit la loi du </a:t>
                </a:r>
                <a14:m>
                  <m:oMath xmlns:m="http://schemas.openxmlformats.org/officeDocument/2006/math">
                    <m:sSup>
                      <m:sSupPr>
                        <m:ctrlPr>
                          <a:rPr lang="fr-FR" sz="2000" i="1">
                            <a:latin typeface="Cambria Math" panose="02040503050406030204" pitchFamily="18" charset="0"/>
                          </a:rPr>
                        </m:ctrlPr>
                      </m:sSupPr>
                      <m:e>
                        <m:r>
                          <a:rPr lang="fr-FR" sz="2000" i="1">
                            <a:latin typeface="Cambria Math" panose="02040503050406030204" pitchFamily="18" charset="0"/>
                          </a:rPr>
                          <m:t>𝜒</m:t>
                        </m:r>
                      </m:e>
                      <m:sup>
                        <m:r>
                          <a:rPr lang="fr-FR" sz="2000" i="1">
                            <a:latin typeface="Cambria Math" panose="02040503050406030204" pitchFamily="18" charset="0"/>
                          </a:rPr>
                          <m:t>2</m:t>
                        </m:r>
                      </m:sup>
                    </m:sSup>
                  </m:oMath>
                </a14:m>
                <a:r>
                  <a:rPr lang="fr-FR" sz="2000" dirty="0"/>
                  <a:t> (loi du chi2)</a:t>
                </a:r>
                <a:br>
                  <a:rPr lang="fr-FR" sz="2000" dirty="0"/>
                </a:br>
                <a:r>
                  <a:rPr lang="fr-FR" sz="2000" b="1" u="sng" dirty="0"/>
                  <a:t>Ecart type</a:t>
                </a:r>
                <a:r>
                  <a:rPr lang="fr-FR" sz="2000" b="1" dirty="0"/>
                  <a:t> </a:t>
                </a:r>
                <a:r>
                  <a:rPr lang="fr-FR" sz="2000" dirty="0"/>
                  <a:t>(</a:t>
                </a:r>
                <a:r>
                  <a:rPr lang="fr-FR" sz="2000" dirty="0" err="1"/>
                  <a:t>sd</a:t>
                </a:r>
                <a:r>
                  <a:rPr lang="fr-FR" sz="2000" dirty="0"/>
                  <a:t> ou </a:t>
                </a:r>
                <a14:m>
                  <m:oMath xmlns:m="http://schemas.openxmlformats.org/officeDocument/2006/math">
                    <m:r>
                      <a:rPr lang="fr-FR" sz="2000" i="1">
                        <a:latin typeface="Cambria Math" panose="02040503050406030204" pitchFamily="18" charset="0"/>
                      </a:rPr>
                      <m:t>𝜎</m:t>
                    </m:r>
                    <m:r>
                      <a:rPr lang="fr-FR" sz="2000">
                        <a:latin typeface="Cambria Math" panose="02040503050406030204" pitchFamily="18" charset="0"/>
                      </a:rPr>
                      <m:t>=</m:t>
                    </m:r>
                    <m:rad>
                      <m:radPr>
                        <m:degHide m:val="on"/>
                        <m:ctrlPr>
                          <a:rPr lang="fr-FR" sz="2000" i="1">
                            <a:latin typeface="Cambria Math" panose="02040503050406030204" pitchFamily="18" charset="0"/>
                          </a:rPr>
                        </m:ctrlPr>
                      </m:radPr>
                      <m:deg/>
                      <m:e>
                        <m:r>
                          <a:rPr lang="fr-FR" sz="2000" i="1">
                            <a:latin typeface="Cambria Math" panose="02040503050406030204" pitchFamily="18" charset="0"/>
                          </a:rPr>
                          <m:t> </m:t>
                        </m:r>
                        <m:sSup>
                          <m:sSupPr>
                            <m:ctrlPr>
                              <a:rPr lang="fr-FR" sz="2000" i="1">
                                <a:latin typeface="Cambria Math" panose="02040503050406030204" pitchFamily="18" charset="0"/>
                              </a:rPr>
                            </m:ctrlPr>
                          </m:sSupPr>
                          <m:e>
                            <m:r>
                              <a:rPr lang="fr-FR" sz="2000" i="1">
                                <a:latin typeface="Cambria Math" panose="02040503050406030204" pitchFamily="18" charset="0"/>
                              </a:rPr>
                              <m:t>𝜎</m:t>
                            </m:r>
                          </m:e>
                          <m:sup>
                            <m:r>
                              <a:rPr lang="fr-FR" sz="2000" i="1">
                                <a:latin typeface="Cambria Math" panose="02040503050406030204" pitchFamily="18" charset="0"/>
                              </a:rPr>
                              <m:t>2</m:t>
                            </m:r>
                          </m:sup>
                        </m:sSup>
                      </m:e>
                    </m:rad>
                  </m:oMath>
                </a14:m>
                <a:r>
                  <a:rPr lang="fr-FR" sz="2000" dirty="0"/>
                  <a:t>) : paramètre de dispersion qui s'exprime dans la même unité que les valeurs de la série.</a:t>
                </a:r>
              </a:p>
            </p:txBody>
          </p:sp>
        </mc:Choice>
        <mc:Fallback xmlns="">
          <p:sp>
            <p:nvSpPr>
              <p:cNvPr id="5" name="Rectangle 4">
                <a:extLst>
                  <a:ext uri="{FF2B5EF4-FFF2-40B4-BE49-F238E27FC236}">
                    <a16:creationId xmlns:a16="http://schemas.microsoft.com/office/drawing/2014/main" id="{E550C5F5-A4DE-4F92-A1A0-AF6FC7E1DE0B}"/>
                  </a:ext>
                </a:extLst>
              </p:cNvPr>
              <p:cNvSpPr>
                <a:spLocks noRot="1" noChangeAspect="1" noMove="1" noResize="1" noEditPoints="1" noAdjustHandles="1" noChangeArrowheads="1" noChangeShapeType="1" noTextEdit="1"/>
              </p:cNvSpPr>
              <p:nvPr/>
            </p:nvSpPr>
            <p:spPr>
              <a:xfrm>
                <a:off x="0" y="4222906"/>
                <a:ext cx="12192000" cy="2625719"/>
              </a:xfrm>
              <a:prstGeom prst="rect">
                <a:avLst/>
              </a:prstGeom>
              <a:blipFill>
                <a:blip r:embed="rId6"/>
                <a:stretch>
                  <a:fillRect l="-500" t="-1395" r="-700" b="-3488"/>
                </a:stretch>
              </a:blipFill>
            </p:spPr>
            <p:txBody>
              <a:bodyPr/>
              <a:lstStyle/>
              <a:p>
                <a:r>
                  <a:rPr lang="fr-FR">
                    <a:noFill/>
                  </a:rPr>
                  <a:t> </a:t>
                </a:r>
              </a:p>
            </p:txBody>
          </p:sp>
        </mc:Fallback>
      </mc:AlternateContent>
    </p:spTree>
    <p:extLst>
      <p:ext uri="{BB962C8B-B14F-4D97-AF65-F5344CB8AC3E}">
        <p14:creationId xmlns:p14="http://schemas.microsoft.com/office/powerpoint/2010/main" val="6949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B600F-FF8D-452B-AAD9-08045C575B26}"/>
              </a:ext>
            </a:extLst>
          </p:cNvPr>
          <p:cNvSpPr>
            <a:spLocks noGrp="1"/>
          </p:cNvSpPr>
          <p:nvPr>
            <p:ph type="title"/>
          </p:nvPr>
        </p:nvSpPr>
        <p:spPr/>
        <p:txBody>
          <a:bodyPr/>
          <a:lstStyle/>
          <a:p>
            <a:r>
              <a:rPr lang="fr-FR" dirty="0"/>
              <a:t>III) Interprétation – Test </a:t>
            </a:r>
            <a:r>
              <a:rPr lang="fr-FR" dirty="0" err="1"/>
              <a:t>univaré</a:t>
            </a:r>
            <a:endParaRPr lang="fr-FR"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C6D9EA33-9914-4E14-A519-4E9C0C83DC7B}"/>
                  </a:ext>
                </a:extLst>
              </p:cNvPr>
              <p:cNvSpPr>
                <a:spLocks noGrp="1"/>
              </p:cNvSpPr>
              <p:nvPr>
                <p:ph idx="1"/>
              </p:nvPr>
            </p:nvSpPr>
            <p:spPr>
              <a:xfrm>
                <a:off x="0" y="1825624"/>
                <a:ext cx="12192000" cy="5032375"/>
              </a:xfrm>
            </p:spPr>
            <p:txBody>
              <a:bodyPr>
                <a:normAutofit lnSpcReduction="10000"/>
              </a:bodyPr>
              <a:lstStyle/>
              <a:p>
                <a:pPr marL="0" indent="0" algn="ctr">
                  <a:lnSpc>
                    <a:spcPct val="80000"/>
                  </a:lnSpc>
                  <a:buNone/>
                </a:pPr>
                <a:r>
                  <a:rPr lang="fr-FR" sz="2200" dirty="0"/>
                  <a:t>Situation : La taille des poissons (N=100) de mon aquarium est en moyenne de 3,5 cm.</a:t>
                </a:r>
                <a:br>
                  <a:rPr lang="fr-FR" sz="2200" dirty="0"/>
                </a:br>
                <a:endParaRPr lang="fr-FR" sz="2200" dirty="0"/>
              </a:p>
              <a:p>
                <a:pPr marL="0" indent="0">
                  <a:lnSpc>
                    <a:spcPct val="80000"/>
                  </a:lnSpc>
                  <a:buNone/>
                </a:pPr>
                <a:r>
                  <a:rPr lang="fr-FR" sz="2200" dirty="0"/>
                  <a:t>H0 : </a:t>
                </a:r>
                <a14:m>
                  <m:oMath xmlns:m="http://schemas.openxmlformats.org/officeDocument/2006/math">
                    <m:r>
                      <a:rPr lang="fr-FR" sz="2200">
                        <a:latin typeface="Cambria Math" panose="02040503050406030204" pitchFamily="18" charset="0"/>
                      </a:rPr>
                      <m:t>𝜇</m:t>
                    </m:r>
                    <m:r>
                      <a:rPr lang="fr-FR" sz="2200">
                        <a:latin typeface="Cambria Math" panose="02040503050406030204" pitchFamily="18" charset="0"/>
                      </a:rPr>
                      <m:t>=3,5</m:t>
                    </m:r>
                  </m:oMath>
                </a14:m>
                <a:r>
                  <a:rPr lang="fr-FR" sz="2200" dirty="0"/>
                  <a:t> vs H1 : </a:t>
                </a:r>
                <a14:m>
                  <m:oMath xmlns:m="http://schemas.openxmlformats.org/officeDocument/2006/math">
                    <m:r>
                      <a:rPr lang="fr-FR" sz="2200">
                        <a:latin typeface="Cambria Math" panose="02040503050406030204" pitchFamily="18" charset="0"/>
                      </a:rPr>
                      <m:t>𝜇</m:t>
                    </m:r>
                    <m:r>
                      <a:rPr lang="fr-FR" sz="2200">
                        <a:latin typeface="Cambria Math" panose="02040503050406030204" pitchFamily="18" charset="0"/>
                      </a:rPr>
                      <m:t>≠3,5</m:t>
                    </m:r>
                  </m:oMath>
                </a14:m>
                <a:r>
                  <a:rPr lang="fr-FR" sz="2200" dirty="0"/>
                  <a:t> </a:t>
                </a:r>
              </a:p>
              <a:p>
                <a:pPr marL="0" indent="0">
                  <a:lnSpc>
                    <a:spcPct val="80000"/>
                  </a:lnSpc>
                  <a:buNone/>
                </a:pPr>
                <a:r>
                  <a:rPr lang="fr-FR" sz="2200" dirty="0"/>
                  <a:t>Test de conformité de la moyenne, Aucune information sur la variance de la population étudiée, </a:t>
                </a:r>
                <a:r>
                  <a:rPr lang="fr-FR" sz="2200" dirty="0" err="1"/>
                  <a:t>T-Test</a:t>
                </a:r>
                <a:r>
                  <a:rPr lang="fr-FR" sz="2200" dirty="0"/>
                  <a:t> </a:t>
                </a:r>
              </a:p>
              <a:p>
                <a:pPr marL="0" indent="0">
                  <a:lnSpc>
                    <a:spcPct val="80000"/>
                  </a:lnSpc>
                  <a:buNone/>
                </a:pPr>
                <a:r>
                  <a:rPr lang="fr-FR" sz="2200" dirty="0"/>
                  <a:t>Je choisie un seuil </a:t>
                </a:r>
                <a14:m>
                  <m:oMath xmlns:m="http://schemas.openxmlformats.org/officeDocument/2006/math">
                    <m:r>
                      <a:rPr lang="fr-FR" sz="2200" b="0" i="1" smtClean="0">
                        <a:latin typeface="Cambria Math" panose="02040503050406030204" pitchFamily="18" charset="0"/>
                      </a:rPr>
                      <m:t>𝛼</m:t>
                    </m:r>
                    <m:r>
                      <a:rPr lang="fr-FR" sz="2200" b="0" i="1" smtClean="0">
                        <a:latin typeface="Cambria Math" panose="02040503050406030204" pitchFamily="18" charset="0"/>
                      </a:rPr>
                      <m:t>=5%</m:t>
                    </m:r>
                  </m:oMath>
                </a14:m>
                <a:r>
                  <a:rPr lang="fr-FR" sz="2200" dirty="0"/>
                  <a:t>.</a:t>
                </a:r>
              </a:p>
              <a:p>
                <a:pPr marL="0" indent="0">
                  <a:lnSpc>
                    <a:spcPct val="80000"/>
                  </a:lnSpc>
                  <a:buNone/>
                </a:pPr>
                <a:r>
                  <a:rPr lang="fr-FR" sz="2200" dirty="0"/>
                  <a:t>On a la moyenne empirique </a:t>
                </a:r>
                <a14:m>
                  <m:oMath xmlns:m="http://schemas.openxmlformats.org/officeDocument/2006/math">
                    <m:acc>
                      <m:accPr>
                        <m:chr m:val="̅"/>
                        <m:ctrlPr>
                          <a:rPr lang="fr-FR" sz="2200" i="1">
                            <a:latin typeface="Cambria Math" panose="02040503050406030204" pitchFamily="18" charset="0"/>
                          </a:rPr>
                        </m:ctrlPr>
                      </m:accPr>
                      <m:e>
                        <m:r>
                          <m:rPr>
                            <m:sty m:val="p"/>
                          </m:rPr>
                          <a:rPr lang="fr-FR" sz="2200">
                            <a:latin typeface="Cambria Math" panose="02040503050406030204" pitchFamily="18" charset="0"/>
                          </a:rPr>
                          <m:t>x</m:t>
                        </m:r>
                      </m:e>
                    </m:acc>
                    <m:r>
                      <a:rPr lang="fr-FR" sz="2200" dirty="0">
                        <a:latin typeface="Cambria Math" panose="02040503050406030204" pitchFamily="18" charset="0"/>
                      </a:rPr>
                      <m:t>=3,</m:t>
                    </m:r>
                    <m:r>
                      <a:rPr lang="fr-FR" sz="2200" b="0" i="0" dirty="0" smtClean="0">
                        <a:latin typeface="Cambria Math" panose="02040503050406030204" pitchFamily="18" charset="0"/>
                      </a:rPr>
                      <m:t>7</m:t>
                    </m:r>
                  </m:oMath>
                </a14:m>
                <a:r>
                  <a:rPr lang="fr-FR" sz="2200" dirty="0"/>
                  <a:t> ; la variance empirique </a:t>
                </a:r>
                <a14:m>
                  <m:oMath xmlns:m="http://schemas.openxmlformats.org/officeDocument/2006/math">
                    <m:sSup>
                      <m:sSupPr>
                        <m:ctrlPr>
                          <a:rPr lang="fr-FR" sz="2200" i="1">
                            <a:latin typeface="Cambria Math" panose="02040503050406030204" pitchFamily="18" charset="0"/>
                          </a:rPr>
                        </m:ctrlPr>
                      </m:sSupPr>
                      <m:e>
                        <m:r>
                          <m:rPr>
                            <m:sty m:val="p"/>
                          </m:rPr>
                          <a:rPr lang="fr-FR" sz="2200">
                            <a:latin typeface="Cambria Math" panose="02040503050406030204" pitchFamily="18" charset="0"/>
                          </a:rPr>
                          <m:t>S</m:t>
                        </m:r>
                      </m:e>
                      <m:sup>
                        <m:r>
                          <a:rPr lang="fr-FR" sz="2200">
                            <a:latin typeface="Cambria Math" panose="02040503050406030204" pitchFamily="18" charset="0"/>
                          </a:rPr>
                          <m:t>2</m:t>
                        </m:r>
                      </m:sup>
                    </m:sSup>
                    <m:r>
                      <a:rPr lang="fr-FR" sz="2200">
                        <a:latin typeface="Cambria Math" panose="02040503050406030204" pitchFamily="18" charset="0"/>
                      </a:rPr>
                      <m:t>=0,1</m:t>
                    </m:r>
                  </m:oMath>
                </a14:m>
                <a:r>
                  <a:rPr lang="fr-FR" sz="2200" dirty="0"/>
                  <a:t> ; </a:t>
                </a:r>
                <a:r>
                  <a:rPr lang="fr-FR" sz="2200" dirty="0" err="1"/>
                  <a:t>Two</a:t>
                </a:r>
                <a:r>
                  <a:rPr lang="fr-FR" sz="2200" dirty="0"/>
                  <a:t> </a:t>
                </a:r>
                <a:r>
                  <a:rPr lang="fr-FR" sz="2200" dirty="0" err="1"/>
                  <a:t>Tailed</a:t>
                </a:r>
                <a:r>
                  <a:rPr lang="fr-FR" sz="2200" dirty="0"/>
                  <a:t> </a:t>
                </a:r>
                <a:r>
                  <a:rPr lang="fr-FR" sz="2200" dirty="0" err="1"/>
                  <a:t>T-Test</a:t>
                </a:r>
                <a:r>
                  <a:rPr lang="fr-FR" sz="2200" dirty="0"/>
                  <a:t> P-value = 0,01.</a:t>
                </a:r>
              </a:p>
              <a:p>
                <a:pPr marL="0" indent="0">
                  <a:buNone/>
                </a:pPr>
                <a:r>
                  <a:rPr lang="fr-FR" sz="2200" b="1" u="sng" dirty="0"/>
                  <a:t>Sens de la conclusion </a:t>
                </a:r>
                <a:r>
                  <a:rPr lang="fr-FR" sz="2200" dirty="0"/>
                  <a:t>: P-value = 0,01 &lt; 5%, Je rejette H0.</a:t>
                </a:r>
                <a:br>
                  <a:rPr lang="fr-FR" sz="2200" dirty="0"/>
                </a:br>
                <a:r>
                  <a:rPr lang="fr-FR" sz="2200" dirty="0"/>
                  <a:t>Je peux conclure (H1) que la taille moyenne des poissons est significativement différente de 3,5 cm. </a:t>
                </a:r>
              </a:p>
              <a:p>
                <a:pPr marL="0" indent="0">
                  <a:lnSpc>
                    <a:spcPct val="80000"/>
                  </a:lnSpc>
                  <a:buNone/>
                </a:pPr>
                <a:r>
                  <a:rPr lang="fr-FR" sz="2200" b="1" u="sng" dirty="0"/>
                  <a:t>Taille d’effet</a:t>
                </a:r>
                <a:r>
                  <a:rPr lang="fr-FR" sz="2200" dirty="0"/>
                  <a:t> : d de Cohen.</a:t>
                </a:r>
                <a:r>
                  <a:rPr lang="de-DE" sz="2200" dirty="0">
                    <a:solidFill>
                      <a:srgbClr val="00B0F0"/>
                    </a:solidFill>
                  </a:rPr>
                  <a:t> </a:t>
                </a:r>
                <a14:m>
                  <m:oMath xmlns:m="http://schemas.openxmlformats.org/officeDocument/2006/math">
                    <m:r>
                      <m:rPr>
                        <m:sty m:val="p"/>
                      </m:rPr>
                      <a:rPr lang="fr-FR" sz="2200" b="0" i="0" smtClean="0">
                        <a:solidFill>
                          <a:srgbClr val="00B0F0"/>
                        </a:solidFill>
                        <a:latin typeface="Cambria Math" panose="02040503050406030204" pitchFamily="18" charset="0"/>
                      </a:rPr>
                      <m:t>d</m:t>
                    </m:r>
                    <m:r>
                      <a:rPr lang="fr-FR" sz="2200" b="0" i="0" smtClean="0">
                        <a:solidFill>
                          <a:srgbClr val="00B0F0"/>
                        </a:solidFill>
                        <a:latin typeface="Cambria Math" panose="02040503050406030204" pitchFamily="18" charset="0"/>
                      </a:rPr>
                      <m:t>=</m:t>
                    </m:r>
                    <m:r>
                      <m:rPr>
                        <m:sty m:val="p"/>
                      </m:rPr>
                      <a:rPr lang="fr-FR" sz="2200" b="0" i="0" smtClean="0">
                        <a:solidFill>
                          <a:srgbClr val="00B0F0"/>
                        </a:solidFill>
                        <a:latin typeface="Cambria Math" panose="02040503050406030204" pitchFamily="18" charset="0"/>
                      </a:rPr>
                      <m:t>abs</m:t>
                    </m:r>
                    <m:r>
                      <a:rPr lang="fr-FR" sz="2200" b="0" i="0" smtClean="0">
                        <a:solidFill>
                          <a:srgbClr val="00B0F0"/>
                        </a:solidFill>
                        <a:latin typeface="Cambria Math" panose="02040503050406030204" pitchFamily="18" charset="0"/>
                      </a:rPr>
                      <m:t>(</m:t>
                    </m:r>
                    <m:r>
                      <a:rPr lang="fr-FR" sz="2200" b="0" i="1" smtClean="0">
                        <a:solidFill>
                          <a:srgbClr val="00B0F0"/>
                        </a:solidFill>
                        <a:latin typeface="Cambria Math" panose="02040503050406030204" pitchFamily="18" charset="0"/>
                      </a:rPr>
                      <m:t>𝑚𝑒𝑎𝑛</m:t>
                    </m:r>
                    <m:d>
                      <m:dPr>
                        <m:ctrlPr>
                          <a:rPr lang="fr-FR" sz="2200" b="0" i="1" smtClean="0">
                            <a:solidFill>
                              <a:srgbClr val="00B0F0"/>
                            </a:solidFill>
                            <a:latin typeface="Cambria Math" panose="02040503050406030204" pitchFamily="18" charset="0"/>
                          </a:rPr>
                        </m:ctrlPr>
                      </m:dPr>
                      <m:e>
                        <m:r>
                          <a:rPr lang="fr-FR" sz="2200" b="0" i="1" smtClean="0">
                            <a:solidFill>
                              <a:srgbClr val="00B0F0"/>
                            </a:solidFill>
                            <a:latin typeface="Cambria Math" panose="02040503050406030204" pitchFamily="18" charset="0"/>
                          </a:rPr>
                          <m:t>𝑥</m:t>
                        </m:r>
                      </m:e>
                    </m:d>
                    <m:r>
                      <a:rPr lang="fr-FR" sz="2200" b="0" i="1" smtClean="0">
                        <a:solidFill>
                          <a:srgbClr val="00B0F0"/>
                        </a:solidFill>
                        <a:latin typeface="Cambria Math" panose="02040503050406030204" pitchFamily="18" charset="0"/>
                      </a:rPr>
                      <m:t>−</m:t>
                    </m:r>
                    <m:r>
                      <a:rPr lang="fr-FR" sz="2200" b="0" i="1" smtClean="0">
                        <a:solidFill>
                          <a:srgbClr val="00B0F0"/>
                        </a:solidFill>
                        <a:latin typeface="Cambria Math" panose="02040503050406030204" pitchFamily="18" charset="0"/>
                      </a:rPr>
                      <m:t>𝑚𝑢</m:t>
                    </m:r>
                    <m:r>
                      <a:rPr lang="fr-FR" sz="2200" b="0" i="1" smtClean="0">
                        <a:solidFill>
                          <a:srgbClr val="00B0F0"/>
                        </a:solidFill>
                        <a:latin typeface="Cambria Math" panose="02040503050406030204" pitchFamily="18" charset="0"/>
                      </a:rPr>
                      <m:t>)/</m:t>
                    </m:r>
                    <m:r>
                      <a:rPr lang="fr-FR" sz="2200" b="0" i="1" smtClean="0">
                        <a:solidFill>
                          <a:srgbClr val="00B0F0"/>
                        </a:solidFill>
                        <a:latin typeface="Cambria Math" panose="02040503050406030204" pitchFamily="18" charset="0"/>
                      </a:rPr>
                      <m:t>𝑠𝑑</m:t>
                    </m:r>
                    <m:r>
                      <a:rPr lang="fr-FR" sz="2200" b="0" i="1" smtClean="0">
                        <a:solidFill>
                          <a:srgbClr val="00B0F0"/>
                        </a:solidFill>
                        <a:latin typeface="Cambria Math" panose="02040503050406030204" pitchFamily="18" charset="0"/>
                      </a:rPr>
                      <m:t>(</m:t>
                    </m:r>
                    <m:r>
                      <a:rPr lang="fr-FR" sz="2200" b="0" i="1" smtClean="0">
                        <a:solidFill>
                          <a:srgbClr val="00B0F0"/>
                        </a:solidFill>
                        <a:latin typeface="Cambria Math" panose="02040503050406030204" pitchFamily="18" charset="0"/>
                      </a:rPr>
                      <m:t>𝑥</m:t>
                    </m:r>
                    <m:r>
                      <a:rPr lang="fr-FR" sz="2200" b="0" i="1" smtClean="0">
                        <a:solidFill>
                          <a:srgbClr val="00B0F0"/>
                        </a:solidFill>
                        <a:latin typeface="Cambria Math" panose="02040503050406030204" pitchFamily="18" charset="0"/>
                      </a:rPr>
                      <m:t>)=</m:t>
                    </m:r>
                    <m:f>
                      <m:fPr>
                        <m:ctrlPr>
                          <a:rPr lang="fr-FR" sz="2200" b="0" i="1" smtClean="0">
                            <a:solidFill>
                              <a:srgbClr val="00B0F0"/>
                            </a:solidFill>
                            <a:latin typeface="Cambria Math" panose="02040503050406030204" pitchFamily="18" charset="0"/>
                          </a:rPr>
                        </m:ctrlPr>
                      </m:fPr>
                      <m:num>
                        <m:d>
                          <m:dPr>
                            <m:begChr m:val="|"/>
                            <m:endChr m:val="|"/>
                            <m:ctrlPr>
                              <a:rPr lang="fr-FR" sz="2200" i="1">
                                <a:solidFill>
                                  <a:srgbClr val="00B0F0"/>
                                </a:solidFill>
                                <a:latin typeface="Cambria Math" panose="02040503050406030204" pitchFamily="18" charset="0"/>
                              </a:rPr>
                            </m:ctrlPr>
                          </m:dPr>
                          <m:e>
                            <m:acc>
                              <m:accPr>
                                <m:chr m:val="̅"/>
                                <m:ctrlPr>
                                  <a:rPr lang="fr-FR" sz="2200" i="1">
                                    <a:solidFill>
                                      <a:srgbClr val="00B0F0"/>
                                    </a:solidFill>
                                    <a:latin typeface="Cambria Math" panose="02040503050406030204" pitchFamily="18" charset="0"/>
                                  </a:rPr>
                                </m:ctrlPr>
                              </m:accPr>
                              <m:e>
                                <m:r>
                                  <a:rPr lang="fr-FR" sz="2200" i="1">
                                    <a:solidFill>
                                      <a:srgbClr val="00B0F0"/>
                                    </a:solidFill>
                                    <a:latin typeface="Cambria Math" panose="02040503050406030204" pitchFamily="18" charset="0"/>
                                  </a:rPr>
                                  <m:t>𝑥</m:t>
                                </m:r>
                              </m:e>
                            </m:acc>
                            <m:r>
                              <a:rPr lang="fr-FR" sz="2200" i="1" dirty="0">
                                <a:solidFill>
                                  <a:srgbClr val="00B0F0"/>
                                </a:solidFill>
                                <a:latin typeface="Cambria Math" panose="02040503050406030204" pitchFamily="18" charset="0"/>
                              </a:rPr>
                              <m:t> −</m:t>
                            </m:r>
                            <m:r>
                              <a:rPr lang="fr-FR" sz="2200" i="1" dirty="0">
                                <a:solidFill>
                                  <a:srgbClr val="00B0F0"/>
                                </a:solidFill>
                                <a:latin typeface="Cambria Math" panose="02040503050406030204" pitchFamily="18" charset="0"/>
                              </a:rPr>
                              <m:t>𝜇</m:t>
                            </m:r>
                            <m:r>
                              <a:rPr lang="fr-FR" sz="2200" i="1" dirty="0">
                                <a:solidFill>
                                  <a:srgbClr val="00B0F0"/>
                                </a:solidFill>
                                <a:latin typeface="Cambria Math" panose="02040503050406030204" pitchFamily="18" charset="0"/>
                              </a:rPr>
                              <m:t> </m:t>
                            </m:r>
                          </m:e>
                        </m:d>
                      </m:num>
                      <m:den>
                        <m:r>
                          <a:rPr lang="fr-FR" sz="2200" b="0" i="1" dirty="0" smtClean="0">
                            <a:solidFill>
                              <a:srgbClr val="00B0F0"/>
                            </a:solidFill>
                            <a:latin typeface="Cambria Math" panose="02040503050406030204" pitchFamily="18" charset="0"/>
                          </a:rPr>
                          <m:t>√</m:t>
                        </m:r>
                        <m:sSup>
                          <m:sSupPr>
                            <m:ctrlPr>
                              <a:rPr lang="fr-FR" sz="2200" b="0" i="1" dirty="0" smtClean="0">
                                <a:solidFill>
                                  <a:srgbClr val="00B0F0"/>
                                </a:solidFill>
                                <a:latin typeface="Cambria Math" panose="02040503050406030204" pitchFamily="18" charset="0"/>
                              </a:rPr>
                            </m:ctrlPr>
                          </m:sSupPr>
                          <m:e>
                            <m:r>
                              <a:rPr lang="fr-FR" sz="2200" b="0" i="1" dirty="0" smtClean="0">
                                <a:solidFill>
                                  <a:srgbClr val="00B0F0"/>
                                </a:solidFill>
                                <a:latin typeface="Cambria Math" panose="02040503050406030204" pitchFamily="18" charset="0"/>
                              </a:rPr>
                              <m:t>𝑆</m:t>
                            </m:r>
                          </m:e>
                          <m:sup>
                            <m:r>
                              <a:rPr lang="fr-FR" sz="2200" b="0" i="1" dirty="0" smtClean="0">
                                <a:solidFill>
                                  <a:srgbClr val="00B0F0"/>
                                </a:solidFill>
                                <a:latin typeface="Cambria Math" panose="02040503050406030204" pitchFamily="18" charset="0"/>
                              </a:rPr>
                              <m:t>2</m:t>
                            </m:r>
                          </m:sup>
                        </m:sSup>
                      </m:den>
                    </m:f>
                  </m:oMath>
                </a14:m>
                <a:endParaRPr lang="fr-FR" sz="2200" dirty="0">
                  <a:solidFill>
                    <a:srgbClr val="00B0F0"/>
                  </a:solidFill>
                </a:endParaRPr>
              </a:p>
              <a:p>
                <a:pPr marL="0" indent="0">
                  <a:lnSpc>
                    <a:spcPct val="80000"/>
                  </a:lnSpc>
                  <a:buNone/>
                </a:pPr>
                <a:r>
                  <a:rPr lang="fr-FR" sz="2200" dirty="0"/>
                  <a:t>Les tailles d’effet conventionnelles des tests T, proposées par Cohen (1998), sont : </a:t>
                </a:r>
                <a:br>
                  <a:rPr lang="fr-FR" sz="2200" dirty="0"/>
                </a:br>
                <a:r>
                  <a:rPr lang="fr-FR" sz="2200" dirty="0"/>
                  <a:t>0,2 (petit effet), 0,5 (effet modéré) et 0,8 (effet important). </a:t>
                </a:r>
              </a:p>
              <a:p>
                <a:pPr marL="0" indent="0">
                  <a:lnSpc>
                    <a:spcPct val="80000"/>
                  </a:lnSpc>
                  <a:buNone/>
                </a:pPr>
                <a:endParaRPr lang="fr-FR" sz="2200" dirty="0">
                  <a:solidFill>
                    <a:srgbClr val="FF0000"/>
                  </a:solidFill>
                </a:endParaRPr>
              </a:p>
              <a:p>
                <a:pPr marL="0" indent="0">
                  <a:lnSpc>
                    <a:spcPct val="80000"/>
                  </a:lnSpc>
                  <a:buNone/>
                </a:pPr>
                <a:r>
                  <a:rPr lang="fr-FR" sz="2200" b="1" u="sng" dirty="0"/>
                  <a:t>Encadrement</a:t>
                </a:r>
                <a:r>
                  <a:rPr lang="fr-FR" sz="2200" dirty="0"/>
                  <a:t> (intervalle de confiance à </a:t>
                </a:r>
                <a14:m>
                  <m:oMath xmlns:m="http://schemas.openxmlformats.org/officeDocument/2006/math">
                    <m:d>
                      <m:dPr>
                        <m:ctrlPr>
                          <a:rPr lang="fr-FR" sz="2200" b="0" i="1" smtClean="0">
                            <a:latin typeface="Cambria Math" panose="02040503050406030204" pitchFamily="18" charset="0"/>
                          </a:rPr>
                        </m:ctrlPr>
                      </m:dPr>
                      <m:e>
                        <m:r>
                          <a:rPr lang="fr-FR" sz="2200" b="0" i="1" smtClean="0">
                            <a:latin typeface="Cambria Math" panose="02040503050406030204" pitchFamily="18" charset="0"/>
                          </a:rPr>
                          <m:t>1−</m:t>
                        </m:r>
                        <m:r>
                          <a:rPr lang="fr-FR" sz="2200" b="0" i="1" smtClean="0">
                            <a:latin typeface="Cambria Math" panose="02040503050406030204" pitchFamily="18" charset="0"/>
                          </a:rPr>
                          <m:t>𝛼</m:t>
                        </m:r>
                      </m:e>
                    </m:d>
                    <m:r>
                      <a:rPr lang="fr-FR" sz="2200" b="0" i="1" smtClean="0">
                        <a:latin typeface="Cambria Math" panose="02040503050406030204" pitchFamily="18" charset="0"/>
                      </a:rPr>
                      <m:t>%</m:t>
                    </m:r>
                  </m:oMath>
                </a14:m>
                <a:r>
                  <a:rPr lang="fr-FR" sz="2200" dirty="0"/>
                  <a:t>) : </a:t>
                </a:r>
                <a14:m>
                  <m:oMath xmlns:m="http://schemas.openxmlformats.org/officeDocument/2006/math">
                    <m:r>
                      <a:rPr lang="fr-FR" sz="2200">
                        <a:latin typeface="Cambria Math" panose="02040503050406030204" pitchFamily="18" charset="0"/>
                      </a:rPr>
                      <m:t>𝐼</m:t>
                    </m:r>
                    <m:sSub>
                      <m:sSubPr>
                        <m:ctrlPr>
                          <a:rPr lang="fr-FR" sz="2200" i="1">
                            <a:latin typeface="Cambria Math" panose="02040503050406030204" pitchFamily="18" charset="0"/>
                          </a:rPr>
                        </m:ctrlPr>
                      </m:sSubPr>
                      <m:e>
                        <m:r>
                          <a:rPr lang="fr-FR" sz="2200">
                            <a:latin typeface="Cambria Math" panose="02040503050406030204" pitchFamily="18" charset="0"/>
                          </a:rPr>
                          <m:t>𝐶</m:t>
                        </m:r>
                      </m:e>
                      <m:sub>
                        <m:r>
                          <a:rPr lang="fr-FR" sz="2200">
                            <a:latin typeface="Cambria Math" panose="02040503050406030204" pitchFamily="18" charset="0"/>
                          </a:rPr>
                          <m:t>(</m:t>
                        </m:r>
                        <m:r>
                          <a:rPr lang="fr-FR" sz="2200" b="0" i="0" smtClean="0">
                            <a:latin typeface="Cambria Math" panose="02040503050406030204" pitchFamily="18" charset="0"/>
                          </a:rPr>
                          <m:t>95%</m:t>
                        </m:r>
                        <m:r>
                          <a:rPr lang="fr-FR" sz="2200">
                            <a:latin typeface="Cambria Math" panose="02040503050406030204" pitchFamily="18" charset="0"/>
                          </a:rPr>
                          <m:t>)</m:t>
                        </m:r>
                      </m:sub>
                    </m:sSub>
                    <m:r>
                      <a:rPr lang="fr-FR" sz="2200">
                        <a:latin typeface="Cambria Math" panose="02040503050406030204" pitchFamily="18" charset="0"/>
                      </a:rPr>
                      <m:t>=</m:t>
                    </m:r>
                    <m:r>
                      <a:rPr lang="fr-FR" sz="2200" b="0" i="0" smtClean="0">
                        <a:latin typeface="Cambria Math" panose="02040503050406030204" pitchFamily="18" charset="0"/>
                      </a:rPr>
                      <m:t>[3,7±1,96 </m:t>
                    </m:r>
                    <m:r>
                      <a:rPr lang="fr-FR" sz="2200" b="0" i="1" smtClean="0">
                        <a:latin typeface="Cambria Math" panose="02040503050406030204" pitchFamily="18" charset="0"/>
                        <a:ea typeface="Cambria Math" panose="02040503050406030204" pitchFamily="18" charset="0"/>
                      </a:rPr>
                      <m:t>×</m:t>
                    </m:r>
                    <m:f>
                      <m:fPr>
                        <m:ctrlPr>
                          <a:rPr lang="fr-FR" sz="2200" b="0" i="1" smtClean="0">
                            <a:latin typeface="Cambria Math" panose="02040503050406030204" pitchFamily="18" charset="0"/>
                            <a:ea typeface="Cambria Math" panose="02040503050406030204" pitchFamily="18" charset="0"/>
                          </a:rPr>
                        </m:ctrlPr>
                      </m:fPr>
                      <m:num>
                        <m:rad>
                          <m:radPr>
                            <m:degHide m:val="on"/>
                            <m:ctrlPr>
                              <a:rPr lang="fr-FR" sz="2200" b="0" i="1" smtClean="0">
                                <a:latin typeface="Cambria Math" panose="02040503050406030204" pitchFamily="18" charset="0"/>
                                <a:ea typeface="Cambria Math" panose="02040503050406030204" pitchFamily="18" charset="0"/>
                              </a:rPr>
                            </m:ctrlPr>
                          </m:radPr>
                          <m:deg/>
                          <m:e>
                            <m:r>
                              <a:rPr lang="fr-FR" sz="2200" b="0" i="1" smtClean="0">
                                <a:latin typeface="Cambria Math" panose="02040503050406030204" pitchFamily="18" charset="0"/>
                                <a:ea typeface="Cambria Math" panose="02040503050406030204" pitchFamily="18" charset="0"/>
                              </a:rPr>
                              <m:t>0,1</m:t>
                            </m:r>
                          </m:e>
                        </m:rad>
                      </m:num>
                      <m:den>
                        <m:r>
                          <a:rPr lang="fr-FR" sz="2200" b="0" i="1" smtClean="0">
                            <a:latin typeface="Cambria Math" panose="02040503050406030204" pitchFamily="18" charset="0"/>
                            <a:ea typeface="Cambria Math" panose="02040503050406030204" pitchFamily="18" charset="0"/>
                          </a:rPr>
                          <m:t>√100</m:t>
                        </m:r>
                      </m:den>
                    </m:f>
                    <m:r>
                      <a:rPr lang="fr-FR" sz="2200" b="0" i="1" smtClean="0">
                        <a:latin typeface="Cambria Math" panose="02040503050406030204" pitchFamily="18" charset="0"/>
                        <a:ea typeface="Cambria Math" panose="02040503050406030204" pitchFamily="18" charset="0"/>
                      </a:rPr>
                      <m:t>]</m:t>
                    </m:r>
                  </m:oMath>
                </a14:m>
                <a:r>
                  <a:rPr lang="fr-FR" sz="2200" dirty="0"/>
                  <a:t>  </a:t>
                </a:r>
              </a:p>
            </p:txBody>
          </p:sp>
        </mc:Choice>
        <mc:Fallback xmlns="">
          <p:sp>
            <p:nvSpPr>
              <p:cNvPr id="3" name="Espace réservé du contenu 2">
                <a:extLst>
                  <a:ext uri="{FF2B5EF4-FFF2-40B4-BE49-F238E27FC236}">
                    <a16:creationId xmlns:a16="http://schemas.microsoft.com/office/drawing/2014/main" id="{C6D9EA33-9914-4E14-A519-4E9C0C83DC7B}"/>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3"/>
                <a:stretch>
                  <a:fillRect l="-650" t="-2421"/>
                </a:stretch>
              </a:blipFill>
            </p:spPr>
            <p:txBody>
              <a:bodyPr/>
              <a:lstStyle/>
              <a:p>
                <a:r>
                  <a:rPr lang="fr-FR">
                    <a:noFill/>
                  </a:rPr>
                  <a:t> </a:t>
                </a:r>
              </a:p>
            </p:txBody>
          </p:sp>
        </mc:Fallback>
      </mc:AlternateContent>
      <p:pic>
        <p:nvPicPr>
          <p:cNvPr id="4" name="Image 3">
            <a:extLst>
              <a:ext uri="{FF2B5EF4-FFF2-40B4-BE49-F238E27FC236}">
                <a16:creationId xmlns:a16="http://schemas.microsoft.com/office/drawing/2014/main" id="{812FC0FC-629A-4EE8-B5B2-C1212AA39732}"/>
              </a:ext>
            </a:extLst>
          </p:cNvPr>
          <p:cNvPicPr>
            <a:picLocks noChangeAspect="1"/>
          </p:cNvPicPr>
          <p:nvPr/>
        </p:nvPicPr>
        <p:blipFill>
          <a:blip r:embed="rId4"/>
          <a:stretch>
            <a:fillRect/>
          </a:stretch>
        </p:blipFill>
        <p:spPr>
          <a:xfrm>
            <a:off x="9829357" y="5679831"/>
            <a:ext cx="2362644" cy="687315"/>
          </a:xfrm>
          <a:prstGeom prst="rect">
            <a:avLst/>
          </a:prstGeom>
        </p:spPr>
      </p:pic>
      <p:sp>
        <p:nvSpPr>
          <p:cNvPr id="6" name="Ellipse 5">
            <a:extLst>
              <a:ext uri="{FF2B5EF4-FFF2-40B4-BE49-F238E27FC236}">
                <a16:creationId xmlns:a16="http://schemas.microsoft.com/office/drawing/2014/main" id="{412F56E5-C923-430A-A2EB-8A3F561032C8}"/>
              </a:ext>
            </a:extLst>
          </p:cNvPr>
          <p:cNvSpPr/>
          <p:nvPr/>
        </p:nvSpPr>
        <p:spPr>
          <a:xfrm>
            <a:off x="10387961" y="5910432"/>
            <a:ext cx="241935" cy="264575"/>
          </a:xfrm>
          <a:prstGeom prst="ellipse">
            <a:avLst/>
          </a:prstGeom>
          <a:solidFill>
            <a:schemeClr val="accent2">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B4DAAAE-D5E0-465B-8D45-57AE19DA251E}"/>
              </a:ext>
            </a:extLst>
          </p:cNvPr>
          <p:cNvSpPr/>
          <p:nvPr/>
        </p:nvSpPr>
        <p:spPr>
          <a:xfrm>
            <a:off x="11458723" y="5895412"/>
            <a:ext cx="241935" cy="264575"/>
          </a:xfrm>
          <a:prstGeom prst="ellipse">
            <a:avLst/>
          </a:prstGeom>
          <a:solidFill>
            <a:schemeClr val="accent2">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4FE1AB94-0973-42DE-AE41-F02382F7A9C8}"/>
              </a:ext>
            </a:extLst>
          </p:cNvPr>
          <p:cNvSpPr/>
          <p:nvPr/>
        </p:nvSpPr>
        <p:spPr>
          <a:xfrm>
            <a:off x="7988177" y="5846127"/>
            <a:ext cx="663453" cy="537849"/>
          </a:xfrm>
          <a:prstGeom prst="ellipse">
            <a:avLst/>
          </a:prstGeom>
          <a:solidFill>
            <a:schemeClr val="accent2">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 name="Flèche : courbe vers le bas 9">
            <a:extLst>
              <a:ext uri="{FF2B5EF4-FFF2-40B4-BE49-F238E27FC236}">
                <a16:creationId xmlns:a16="http://schemas.microsoft.com/office/drawing/2014/main" id="{D03B7B9C-754C-49AF-95E7-44750CA24F63}"/>
              </a:ext>
            </a:extLst>
          </p:cNvPr>
          <p:cNvSpPr/>
          <p:nvPr/>
        </p:nvSpPr>
        <p:spPr>
          <a:xfrm rot="10800000">
            <a:off x="8247184" y="6395404"/>
            <a:ext cx="2382712" cy="451166"/>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1" name="Ellipse 10">
            <a:extLst>
              <a:ext uri="{FF2B5EF4-FFF2-40B4-BE49-F238E27FC236}">
                <a16:creationId xmlns:a16="http://schemas.microsoft.com/office/drawing/2014/main" id="{7869768C-CF2B-4048-A6C8-E3E052148BA0}"/>
              </a:ext>
            </a:extLst>
          </p:cNvPr>
          <p:cNvSpPr/>
          <p:nvPr/>
        </p:nvSpPr>
        <p:spPr>
          <a:xfrm>
            <a:off x="10621398" y="5684932"/>
            <a:ext cx="326933" cy="71557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66507AA1-CE92-4FAD-8D41-D698DAA9ADDC}"/>
              </a:ext>
            </a:extLst>
          </p:cNvPr>
          <p:cNvSpPr/>
          <p:nvPr/>
        </p:nvSpPr>
        <p:spPr>
          <a:xfrm>
            <a:off x="11704329" y="5660387"/>
            <a:ext cx="326933" cy="71557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05BA072-2567-469A-AA13-789D77C55161}"/>
              </a:ext>
            </a:extLst>
          </p:cNvPr>
          <p:cNvSpPr txBox="1"/>
          <p:nvPr/>
        </p:nvSpPr>
        <p:spPr>
          <a:xfrm>
            <a:off x="11522006" y="5257696"/>
            <a:ext cx="966816" cy="369332"/>
          </a:xfrm>
          <a:prstGeom prst="rect">
            <a:avLst/>
          </a:prstGeom>
          <a:noFill/>
        </p:spPr>
        <p:txBody>
          <a:bodyPr wrap="square" rtlCol="0">
            <a:spAutoFit/>
          </a:bodyPr>
          <a:lstStyle/>
          <a:p>
            <a:r>
              <a:rPr lang="fr-FR" b="1" dirty="0">
                <a:solidFill>
                  <a:srgbClr val="92D050"/>
                </a:solidFill>
              </a:rPr>
              <a:t>SEM</a:t>
            </a:r>
          </a:p>
        </p:txBody>
      </p:sp>
      <p:sp>
        <p:nvSpPr>
          <p:cNvPr id="5" name="ZoneTexte 4">
            <a:extLst>
              <a:ext uri="{FF2B5EF4-FFF2-40B4-BE49-F238E27FC236}">
                <a16:creationId xmlns:a16="http://schemas.microsoft.com/office/drawing/2014/main" id="{0397F42F-0D9E-47D0-AB7C-76891886A43E}"/>
              </a:ext>
            </a:extLst>
          </p:cNvPr>
          <p:cNvSpPr txBox="1"/>
          <p:nvPr/>
        </p:nvSpPr>
        <p:spPr>
          <a:xfrm>
            <a:off x="0" y="4499808"/>
            <a:ext cx="12192000" cy="2585323"/>
          </a:xfrm>
          <a:prstGeom prst="rect">
            <a:avLst/>
          </a:prstGeom>
          <a:solidFill>
            <a:schemeClr val="bg1"/>
          </a:solidFill>
        </p:spPr>
        <p:txBody>
          <a:bodyPr wrap="square" rtlCol="0">
            <a:spAutoFit/>
          </a:bodyPr>
          <a:lstStyle/>
          <a:p>
            <a:r>
              <a:rPr lang="fr-FR" dirty="0"/>
              <a:t> </a:t>
            </a:r>
            <a:br>
              <a:rPr lang="fr-FR" dirty="0"/>
            </a:br>
            <a:br>
              <a:rPr lang="fr-FR" dirty="0"/>
            </a:br>
            <a:br>
              <a:rPr lang="fr-FR" dirty="0"/>
            </a:br>
            <a:br>
              <a:rPr lang="fr-FR" dirty="0"/>
            </a:br>
            <a:br>
              <a:rPr lang="fr-FR" dirty="0"/>
            </a:br>
            <a:br>
              <a:rPr lang="fr-FR" dirty="0"/>
            </a:br>
            <a:br>
              <a:rPr lang="fr-FR" dirty="0"/>
            </a:br>
            <a:br>
              <a:rPr lang="fr-FR" dirty="0"/>
            </a:br>
            <a:endParaRPr lang="fr-FR" dirty="0"/>
          </a:p>
        </p:txBody>
      </p:sp>
    </p:spTree>
    <p:extLst>
      <p:ext uri="{BB962C8B-B14F-4D97-AF65-F5344CB8AC3E}">
        <p14:creationId xmlns:p14="http://schemas.microsoft.com/office/powerpoint/2010/main" val="3063756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B600F-FF8D-452B-AAD9-08045C575B26}"/>
              </a:ext>
            </a:extLst>
          </p:cNvPr>
          <p:cNvSpPr>
            <a:spLocks noGrp="1"/>
          </p:cNvSpPr>
          <p:nvPr>
            <p:ph type="title"/>
          </p:nvPr>
        </p:nvSpPr>
        <p:spPr/>
        <p:txBody>
          <a:bodyPr/>
          <a:lstStyle/>
          <a:p>
            <a:r>
              <a:rPr lang="fr-FR" dirty="0"/>
              <a:t>III) Interprétation – Test </a:t>
            </a:r>
            <a:r>
              <a:rPr lang="fr-FR" dirty="0" err="1"/>
              <a:t>univaré</a:t>
            </a:r>
            <a:endParaRPr lang="fr-FR"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C6D9EA33-9914-4E14-A519-4E9C0C83DC7B}"/>
                  </a:ext>
                </a:extLst>
              </p:cNvPr>
              <p:cNvSpPr>
                <a:spLocks noGrp="1"/>
              </p:cNvSpPr>
              <p:nvPr>
                <p:ph idx="1"/>
              </p:nvPr>
            </p:nvSpPr>
            <p:spPr>
              <a:xfrm>
                <a:off x="0" y="1825624"/>
                <a:ext cx="12192000" cy="5032375"/>
              </a:xfrm>
            </p:spPr>
            <p:txBody>
              <a:bodyPr>
                <a:normAutofit lnSpcReduction="10000"/>
              </a:bodyPr>
              <a:lstStyle/>
              <a:p>
                <a:pPr marL="0" indent="0" algn="ctr">
                  <a:lnSpc>
                    <a:spcPct val="80000"/>
                  </a:lnSpc>
                  <a:buNone/>
                </a:pPr>
                <a:r>
                  <a:rPr lang="fr-FR" sz="2200" dirty="0"/>
                  <a:t>Situation : La taille des poissons (N=100) de mon aquarium est en moyenne de 3,5 cm.</a:t>
                </a:r>
                <a:br>
                  <a:rPr lang="fr-FR" sz="2200" dirty="0"/>
                </a:br>
                <a:endParaRPr lang="fr-FR" sz="2200" dirty="0"/>
              </a:p>
              <a:p>
                <a:pPr marL="0" indent="0">
                  <a:lnSpc>
                    <a:spcPct val="80000"/>
                  </a:lnSpc>
                  <a:buNone/>
                </a:pPr>
                <a:r>
                  <a:rPr lang="fr-FR" sz="2200" dirty="0"/>
                  <a:t>H0 : </a:t>
                </a:r>
                <a14:m>
                  <m:oMath xmlns:m="http://schemas.openxmlformats.org/officeDocument/2006/math">
                    <m:r>
                      <a:rPr lang="fr-FR" sz="2200">
                        <a:latin typeface="Cambria Math" panose="02040503050406030204" pitchFamily="18" charset="0"/>
                      </a:rPr>
                      <m:t>𝜇</m:t>
                    </m:r>
                    <m:r>
                      <a:rPr lang="fr-FR" sz="2200">
                        <a:latin typeface="Cambria Math" panose="02040503050406030204" pitchFamily="18" charset="0"/>
                      </a:rPr>
                      <m:t>=3,5</m:t>
                    </m:r>
                  </m:oMath>
                </a14:m>
                <a:r>
                  <a:rPr lang="fr-FR" sz="2200" dirty="0"/>
                  <a:t> vs H1 : </a:t>
                </a:r>
                <a14:m>
                  <m:oMath xmlns:m="http://schemas.openxmlformats.org/officeDocument/2006/math">
                    <m:r>
                      <a:rPr lang="fr-FR" sz="2200">
                        <a:latin typeface="Cambria Math" panose="02040503050406030204" pitchFamily="18" charset="0"/>
                      </a:rPr>
                      <m:t>𝜇</m:t>
                    </m:r>
                    <m:r>
                      <a:rPr lang="fr-FR" sz="2200">
                        <a:latin typeface="Cambria Math" panose="02040503050406030204" pitchFamily="18" charset="0"/>
                      </a:rPr>
                      <m:t>≠3,5</m:t>
                    </m:r>
                  </m:oMath>
                </a14:m>
                <a:r>
                  <a:rPr lang="fr-FR" sz="2200" dirty="0"/>
                  <a:t> </a:t>
                </a:r>
              </a:p>
              <a:p>
                <a:pPr marL="0" indent="0">
                  <a:lnSpc>
                    <a:spcPct val="80000"/>
                  </a:lnSpc>
                  <a:buNone/>
                </a:pPr>
                <a:r>
                  <a:rPr lang="fr-FR" sz="2200" dirty="0"/>
                  <a:t>Test de conformité de la moyenne, Aucune information sur la variance de la population étudiée, </a:t>
                </a:r>
                <a:r>
                  <a:rPr lang="fr-FR" sz="2200" dirty="0" err="1"/>
                  <a:t>T-Test</a:t>
                </a:r>
                <a:r>
                  <a:rPr lang="fr-FR" sz="2200" dirty="0"/>
                  <a:t> </a:t>
                </a:r>
              </a:p>
              <a:p>
                <a:pPr marL="0" indent="0">
                  <a:lnSpc>
                    <a:spcPct val="80000"/>
                  </a:lnSpc>
                  <a:buNone/>
                </a:pPr>
                <a:r>
                  <a:rPr lang="fr-FR" sz="2200" dirty="0"/>
                  <a:t>Je choisie un seuil </a:t>
                </a:r>
                <a14:m>
                  <m:oMath xmlns:m="http://schemas.openxmlformats.org/officeDocument/2006/math">
                    <m:r>
                      <a:rPr lang="fr-FR" sz="2200" b="0" i="1" smtClean="0">
                        <a:latin typeface="Cambria Math" panose="02040503050406030204" pitchFamily="18" charset="0"/>
                      </a:rPr>
                      <m:t>𝛼</m:t>
                    </m:r>
                    <m:r>
                      <a:rPr lang="fr-FR" sz="2200" b="0" i="1" smtClean="0">
                        <a:latin typeface="Cambria Math" panose="02040503050406030204" pitchFamily="18" charset="0"/>
                      </a:rPr>
                      <m:t>=5%</m:t>
                    </m:r>
                  </m:oMath>
                </a14:m>
                <a:r>
                  <a:rPr lang="fr-FR" sz="2200" dirty="0"/>
                  <a:t>.</a:t>
                </a:r>
              </a:p>
              <a:p>
                <a:pPr marL="0" indent="0">
                  <a:lnSpc>
                    <a:spcPct val="80000"/>
                  </a:lnSpc>
                  <a:buNone/>
                </a:pPr>
                <a:r>
                  <a:rPr lang="fr-FR" sz="2200" dirty="0"/>
                  <a:t>On a la moyenne empirique </a:t>
                </a:r>
                <a14:m>
                  <m:oMath xmlns:m="http://schemas.openxmlformats.org/officeDocument/2006/math">
                    <m:acc>
                      <m:accPr>
                        <m:chr m:val="̅"/>
                        <m:ctrlPr>
                          <a:rPr lang="fr-FR" sz="2200" i="1">
                            <a:latin typeface="Cambria Math" panose="02040503050406030204" pitchFamily="18" charset="0"/>
                          </a:rPr>
                        </m:ctrlPr>
                      </m:accPr>
                      <m:e>
                        <m:r>
                          <m:rPr>
                            <m:sty m:val="p"/>
                          </m:rPr>
                          <a:rPr lang="fr-FR" sz="2200">
                            <a:latin typeface="Cambria Math" panose="02040503050406030204" pitchFamily="18" charset="0"/>
                          </a:rPr>
                          <m:t>x</m:t>
                        </m:r>
                      </m:e>
                    </m:acc>
                    <m:r>
                      <a:rPr lang="fr-FR" sz="2200" dirty="0">
                        <a:latin typeface="Cambria Math" panose="02040503050406030204" pitchFamily="18" charset="0"/>
                      </a:rPr>
                      <m:t>=3,</m:t>
                    </m:r>
                    <m:r>
                      <a:rPr lang="fr-FR" sz="2200" b="0" i="0" dirty="0" smtClean="0">
                        <a:latin typeface="Cambria Math" panose="02040503050406030204" pitchFamily="18" charset="0"/>
                      </a:rPr>
                      <m:t>7</m:t>
                    </m:r>
                  </m:oMath>
                </a14:m>
                <a:r>
                  <a:rPr lang="fr-FR" sz="2200" dirty="0"/>
                  <a:t> ; la variance empirique </a:t>
                </a:r>
                <a14:m>
                  <m:oMath xmlns:m="http://schemas.openxmlformats.org/officeDocument/2006/math">
                    <m:sSup>
                      <m:sSupPr>
                        <m:ctrlPr>
                          <a:rPr lang="fr-FR" sz="2200" i="1">
                            <a:latin typeface="Cambria Math" panose="02040503050406030204" pitchFamily="18" charset="0"/>
                          </a:rPr>
                        </m:ctrlPr>
                      </m:sSupPr>
                      <m:e>
                        <m:r>
                          <m:rPr>
                            <m:sty m:val="p"/>
                          </m:rPr>
                          <a:rPr lang="fr-FR" sz="2200">
                            <a:latin typeface="Cambria Math" panose="02040503050406030204" pitchFamily="18" charset="0"/>
                          </a:rPr>
                          <m:t>S</m:t>
                        </m:r>
                      </m:e>
                      <m:sup>
                        <m:r>
                          <a:rPr lang="fr-FR" sz="2200">
                            <a:latin typeface="Cambria Math" panose="02040503050406030204" pitchFamily="18" charset="0"/>
                          </a:rPr>
                          <m:t>2</m:t>
                        </m:r>
                      </m:sup>
                    </m:sSup>
                    <m:r>
                      <a:rPr lang="fr-FR" sz="2200">
                        <a:latin typeface="Cambria Math" panose="02040503050406030204" pitchFamily="18" charset="0"/>
                      </a:rPr>
                      <m:t>=0,1</m:t>
                    </m:r>
                  </m:oMath>
                </a14:m>
                <a:r>
                  <a:rPr lang="fr-FR" sz="2200" dirty="0"/>
                  <a:t> ; </a:t>
                </a:r>
                <a:r>
                  <a:rPr lang="fr-FR" sz="2200" dirty="0" err="1"/>
                  <a:t>Two</a:t>
                </a:r>
                <a:r>
                  <a:rPr lang="fr-FR" sz="2200" dirty="0"/>
                  <a:t> </a:t>
                </a:r>
                <a:r>
                  <a:rPr lang="fr-FR" sz="2200" dirty="0" err="1"/>
                  <a:t>Tailed</a:t>
                </a:r>
                <a:r>
                  <a:rPr lang="fr-FR" sz="2200" dirty="0"/>
                  <a:t> </a:t>
                </a:r>
                <a:r>
                  <a:rPr lang="fr-FR" sz="2200" dirty="0" err="1"/>
                  <a:t>T-Test</a:t>
                </a:r>
                <a:r>
                  <a:rPr lang="fr-FR" sz="2200" dirty="0"/>
                  <a:t> P-value = 0,01.</a:t>
                </a:r>
              </a:p>
              <a:p>
                <a:pPr marL="0" indent="0">
                  <a:buNone/>
                </a:pPr>
                <a:r>
                  <a:rPr lang="fr-FR" sz="2200" b="1" u="sng" dirty="0"/>
                  <a:t>Sens de la conclusion </a:t>
                </a:r>
                <a:r>
                  <a:rPr lang="fr-FR" sz="2200" dirty="0"/>
                  <a:t>: P-value = 0,01 &lt; 5%, Je rejette H0.</a:t>
                </a:r>
                <a:br>
                  <a:rPr lang="fr-FR" sz="2200" dirty="0"/>
                </a:br>
                <a:r>
                  <a:rPr lang="fr-FR" sz="2200" dirty="0"/>
                  <a:t>Je peux conclure (H1) que la taille moyenne des poissons est significativement différente de 3,5 cm. </a:t>
                </a:r>
              </a:p>
              <a:p>
                <a:pPr marL="0" indent="0">
                  <a:lnSpc>
                    <a:spcPct val="80000"/>
                  </a:lnSpc>
                  <a:buNone/>
                </a:pPr>
                <a:r>
                  <a:rPr lang="fr-FR" sz="2200" b="1" u="sng" dirty="0"/>
                  <a:t>Taille d’effet</a:t>
                </a:r>
                <a:r>
                  <a:rPr lang="fr-FR" sz="2200" dirty="0"/>
                  <a:t> : d de Cohen.</a:t>
                </a:r>
                <a:r>
                  <a:rPr lang="de-DE" sz="2200" dirty="0">
                    <a:solidFill>
                      <a:srgbClr val="00B0F0"/>
                    </a:solidFill>
                  </a:rPr>
                  <a:t> </a:t>
                </a:r>
                <a14:m>
                  <m:oMath xmlns:m="http://schemas.openxmlformats.org/officeDocument/2006/math">
                    <m:r>
                      <m:rPr>
                        <m:sty m:val="p"/>
                      </m:rPr>
                      <a:rPr lang="fr-FR" sz="2200" b="0" i="0" smtClean="0">
                        <a:solidFill>
                          <a:srgbClr val="00B0F0"/>
                        </a:solidFill>
                        <a:latin typeface="Cambria Math" panose="02040503050406030204" pitchFamily="18" charset="0"/>
                      </a:rPr>
                      <m:t>d</m:t>
                    </m:r>
                    <m:r>
                      <a:rPr lang="fr-FR" sz="2200" b="0" i="0" smtClean="0">
                        <a:solidFill>
                          <a:srgbClr val="00B0F0"/>
                        </a:solidFill>
                        <a:latin typeface="Cambria Math" panose="02040503050406030204" pitchFamily="18" charset="0"/>
                      </a:rPr>
                      <m:t>=</m:t>
                    </m:r>
                    <m:r>
                      <m:rPr>
                        <m:sty m:val="p"/>
                      </m:rPr>
                      <a:rPr lang="fr-FR" sz="2200" b="0" i="0" smtClean="0">
                        <a:solidFill>
                          <a:srgbClr val="00B0F0"/>
                        </a:solidFill>
                        <a:latin typeface="Cambria Math" panose="02040503050406030204" pitchFamily="18" charset="0"/>
                      </a:rPr>
                      <m:t>abs</m:t>
                    </m:r>
                    <m:r>
                      <a:rPr lang="fr-FR" sz="2200" b="0" i="0" smtClean="0">
                        <a:solidFill>
                          <a:srgbClr val="00B0F0"/>
                        </a:solidFill>
                        <a:latin typeface="Cambria Math" panose="02040503050406030204" pitchFamily="18" charset="0"/>
                      </a:rPr>
                      <m:t>(</m:t>
                    </m:r>
                    <m:r>
                      <a:rPr lang="fr-FR" sz="2200" b="0" i="1" smtClean="0">
                        <a:solidFill>
                          <a:srgbClr val="00B0F0"/>
                        </a:solidFill>
                        <a:latin typeface="Cambria Math" panose="02040503050406030204" pitchFamily="18" charset="0"/>
                      </a:rPr>
                      <m:t>𝑚𝑒𝑎𝑛</m:t>
                    </m:r>
                    <m:d>
                      <m:dPr>
                        <m:ctrlPr>
                          <a:rPr lang="fr-FR" sz="2200" b="0" i="1" smtClean="0">
                            <a:solidFill>
                              <a:srgbClr val="00B0F0"/>
                            </a:solidFill>
                            <a:latin typeface="Cambria Math" panose="02040503050406030204" pitchFamily="18" charset="0"/>
                          </a:rPr>
                        </m:ctrlPr>
                      </m:dPr>
                      <m:e>
                        <m:r>
                          <a:rPr lang="fr-FR" sz="2200" b="0" i="1" smtClean="0">
                            <a:solidFill>
                              <a:srgbClr val="00B0F0"/>
                            </a:solidFill>
                            <a:latin typeface="Cambria Math" panose="02040503050406030204" pitchFamily="18" charset="0"/>
                          </a:rPr>
                          <m:t>𝑥</m:t>
                        </m:r>
                      </m:e>
                    </m:d>
                    <m:r>
                      <a:rPr lang="fr-FR" sz="2200" b="0" i="1" smtClean="0">
                        <a:solidFill>
                          <a:srgbClr val="00B0F0"/>
                        </a:solidFill>
                        <a:latin typeface="Cambria Math" panose="02040503050406030204" pitchFamily="18" charset="0"/>
                      </a:rPr>
                      <m:t>−</m:t>
                    </m:r>
                    <m:r>
                      <a:rPr lang="fr-FR" sz="2200" b="0" i="1" smtClean="0">
                        <a:solidFill>
                          <a:srgbClr val="00B0F0"/>
                        </a:solidFill>
                        <a:latin typeface="Cambria Math" panose="02040503050406030204" pitchFamily="18" charset="0"/>
                      </a:rPr>
                      <m:t>𝑚𝑢</m:t>
                    </m:r>
                    <m:r>
                      <a:rPr lang="fr-FR" sz="2200" b="0" i="1" smtClean="0">
                        <a:solidFill>
                          <a:srgbClr val="00B0F0"/>
                        </a:solidFill>
                        <a:latin typeface="Cambria Math" panose="02040503050406030204" pitchFamily="18" charset="0"/>
                      </a:rPr>
                      <m:t>)/</m:t>
                    </m:r>
                    <m:r>
                      <a:rPr lang="fr-FR" sz="2200" b="0" i="1" smtClean="0">
                        <a:solidFill>
                          <a:srgbClr val="00B0F0"/>
                        </a:solidFill>
                        <a:latin typeface="Cambria Math" panose="02040503050406030204" pitchFamily="18" charset="0"/>
                      </a:rPr>
                      <m:t>𝑠𝑑</m:t>
                    </m:r>
                    <m:r>
                      <a:rPr lang="fr-FR" sz="2200" b="0" i="1" smtClean="0">
                        <a:solidFill>
                          <a:srgbClr val="00B0F0"/>
                        </a:solidFill>
                        <a:latin typeface="Cambria Math" panose="02040503050406030204" pitchFamily="18" charset="0"/>
                      </a:rPr>
                      <m:t>(</m:t>
                    </m:r>
                    <m:r>
                      <a:rPr lang="fr-FR" sz="2200" b="0" i="1" smtClean="0">
                        <a:solidFill>
                          <a:srgbClr val="00B0F0"/>
                        </a:solidFill>
                        <a:latin typeface="Cambria Math" panose="02040503050406030204" pitchFamily="18" charset="0"/>
                      </a:rPr>
                      <m:t>𝑥</m:t>
                    </m:r>
                    <m:r>
                      <a:rPr lang="fr-FR" sz="2200" b="0" i="1" smtClean="0">
                        <a:solidFill>
                          <a:srgbClr val="00B0F0"/>
                        </a:solidFill>
                        <a:latin typeface="Cambria Math" panose="02040503050406030204" pitchFamily="18" charset="0"/>
                      </a:rPr>
                      <m:t>)=</m:t>
                    </m:r>
                    <m:f>
                      <m:fPr>
                        <m:ctrlPr>
                          <a:rPr lang="fr-FR" sz="2200" b="0" i="1" smtClean="0">
                            <a:solidFill>
                              <a:srgbClr val="00B0F0"/>
                            </a:solidFill>
                            <a:latin typeface="Cambria Math" panose="02040503050406030204" pitchFamily="18" charset="0"/>
                          </a:rPr>
                        </m:ctrlPr>
                      </m:fPr>
                      <m:num>
                        <m:d>
                          <m:dPr>
                            <m:begChr m:val="|"/>
                            <m:endChr m:val="|"/>
                            <m:ctrlPr>
                              <a:rPr lang="fr-FR" sz="2200" i="1">
                                <a:solidFill>
                                  <a:srgbClr val="00B0F0"/>
                                </a:solidFill>
                                <a:latin typeface="Cambria Math" panose="02040503050406030204" pitchFamily="18" charset="0"/>
                              </a:rPr>
                            </m:ctrlPr>
                          </m:dPr>
                          <m:e>
                            <m:acc>
                              <m:accPr>
                                <m:chr m:val="̅"/>
                                <m:ctrlPr>
                                  <a:rPr lang="fr-FR" sz="2200" i="1">
                                    <a:solidFill>
                                      <a:srgbClr val="00B0F0"/>
                                    </a:solidFill>
                                    <a:latin typeface="Cambria Math" panose="02040503050406030204" pitchFamily="18" charset="0"/>
                                  </a:rPr>
                                </m:ctrlPr>
                              </m:accPr>
                              <m:e>
                                <m:r>
                                  <a:rPr lang="fr-FR" sz="2200" i="1">
                                    <a:solidFill>
                                      <a:srgbClr val="00B0F0"/>
                                    </a:solidFill>
                                    <a:latin typeface="Cambria Math" panose="02040503050406030204" pitchFamily="18" charset="0"/>
                                  </a:rPr>
                                  <m:t>𝑥</m:t>
                                </m:r>
                              </m:e>
                            </m:acc>
                            <m:r>
                              <a:rPr lang="fr-FR" sz="2200" i="1" dirty="0">
                                <a:solidFill>
                                  <a:srgbClr val="00B0F0"/>
                                </a:solidFill>
                                <a:latin typeface="Cambria Math" panose="02040503050406030204" pitchFamily="18" charset="0"/>
                              </a:rPr>
                              <m:t> −</m:t>
                            </m:r>
                            <m:r>
                              <a:rPr lang="fr-FR" sz="2200" i="1" dirty="0">
                                <a:solidFill>
                                  <a:srgbClr val="00B0F0"/>
                                </a:solidFill>
                                <a:latin typeface="Cambria Math" panose="02040503050406030204" pitchFamily="18" charset="0"/>
                              </a:rPr>
                              <m:t>𝜇</m:t>
                            </m:r>
                            <m:r>
                              <a:rPr lang="fr-FR" sz="2200" i="1" dirty="0">
                                <a:solidFill>
                                  <a:srgbClr val="00B0F0"/>
                                </a:solidFill>
                                <a:latin typeface="Cambria Math" panose="02040503050406030204" pitchFamily="18" charset="0"/>
                              </a:rPr>
                              <m:t> </m:t>
                            </m:r>
                          </m:e>
                        </m:d>
                      </m:num>
                      <m:den>
                        <m:r>
                          <a:rPr lang="fr-FR" sz="2200" b="0" i="1" dirty="0" smtClean="0">
                            <a:solidFill>
                              <a:srgbClr val="00B0F0"/>
                            </a:solidFill>
                            <a:latin typeface="Cambria Math" panose="02040503050406030204" pitchFamily="18" charset="0"/>
                          </a:rPr>
                          <m:t>√</m:t>
                        </m:r>
                        <m:sSup>
                          <m:sSupPr>
                            <m:ctrlPr>
                              <a:rPr lang="fr-FR" sz="2200" b="0" i="1" dirty="0" smtClean="0">
                                <a:solidFill>
                                  <a:srgbClr val="00B0F0"/>
                                </a:solidFill>
                                <a:latin typeface="Cambria Math" panose="02040503050406030204" pitchFamily="18" charset="0"/>
                              </a:rPr>
                            </m:ctrlPr>
                          </m:sSupPr>
                          <m:e>
                            <m:r>
                              <a:rPr lang="fr-FR" sz="2200" b="0" i="1" dirty="0" smtClean="0">
                                <a:solidFill>
                                  <a:srgbClr val="00B0F0"/>
                                </a:solidFill>
                                <a:latin typeface="Cambria Math" panose="02040503050406030204" pitchFamily="18" charset="0"/>
                              </a:rPr>
                              <m:t>𝑆</m:t>
                            </m:r>
                          </m:e>
                          <m:sup>
                            <m:r>
                              <a:rPr lang="fr-FR" sz="2200" b="0" i="1" dirty="0" smtClean="0">
                                <a:solidFill>
                                  <a:srgbClr val="00B0F0"/>
                                </a:solidFill>
                                <a:latin typeface="Cambria Math" panose="02040503050406030204" pitchFamily="18" charset="0"/>
                              </a:rPr>
                              <m:t>2</m:t>
                            </m:r>
                          </m:sup>
                        </m:sSup>
                      </m:den>
                    </m:f>
                  </m:oMath>
                </a14:m>
                <a:endParaRPr lang="fr-FR" sz="2200" dirty="0">
                  <a:solidFill>
                    <a:srgbClr val="00B0F0"/>
                  </a:solidFill>
                </a:endParaRPr>
              </a:p>
              <a:p>
                <a:pPr marL="0" indent="0">
                  <a:lnSpc>
                    <a:spcPct val="80000"/>
                  </a:lnSpc>
                  <a:buNone/>
                </a:pPr>
                <a:r>
                  <a:rPr lang="fr-FR" sz="2200" dirty="0"/>
                  <a:t>Les tailles d’effet conventionnelles des tests T, proposées par Cohen (1998), sont : </a:t>
                </a:r>
                <a:br>
                  <a:rPr lang="fr-FR" sz="2200" dirty="0"/>
                </a:br>
                <a:r>
                  <a:rPr lang="fr-FR" sz="2200" dirty="0"/>
                  <a:t>0,2 (petit effet), 0,5 (effet modéré) et 0,8 (effet important). </a:t>
                </a:r>
              </a:p>
              <a:p>
                <a:pPr marL="0" indent="0">
                  <a:lnSpc>
                    <a:spcPct val="80000"/>
                  </a:lnSpc>
                  <a:buNone/>
                </a:pPr>
                <a:endParaRPr lang="fr-FR" sz="2200" dirty="0">
                  <a:solidFill>
                    <a:srgbClr val="FF0000"/>
                  </a:solidFill>
                </a:endParaRPr>
              </a:p>
              <a:p>
                <a:pPr marL="0" indent="0">
                  <a:lnSpc>
                    <a:spcPct val="80000"/>
                  </a:lnSpc>
                  <a:buNone/>
                </a:pPr>
                <a:r>
                  <a:rPr lang="fr-FR" sz="2200" dirty="0"/>
                  <a:t>Encadrement : </a:t>
                </a:r>
                <a:r>
                  <a:rPr lang="fr-FR" sz="2200" b="1" u="sng" dirty="0"/>
                  <a:t>intervalle de confiance</a:t>
                </a:r>
                <a:r>
                  <a:rPr lang="fr-FR" sz="2200" dirty="0"/>
                  <a:t> à </a:t>
                </a:r>
                <a14:m>
                  <m:oMath xmlns:m="http://schemas.openxmlformats.org/officeDocument/2006/math">
                    <m:d>
                      <m:dPr>
                        <m:ctrlPr>
                          <a:rPr lang="fr-FR" sz="2200" b="0" i="1" smtClean="0">
                            <a:latin typeface="Cambria Math" panose="02040503050406030204" pitchFamily="18" charset="0"/>
                          </a:rPr>
                        </m:ctrlPr>
                      </m:dPr>
                      <m:e>
                        <m:r>
                          <a:rPr lang="fr-FR" sz="2200" b="0" i="1" smtClean="0">
                            <a:latin typeface="Cambria Math" panose="02040503050406030204" pitchFamily="18" charset="0"/>
                          </a:rPr>
                          <m:t>1−</m:t>
                        </m:r>
                        <m:r>
                          <a:rPr lang="fr-FR" sz="2200" b="0" i="1" smtClean="0">
                            <a:latin typeface="Cambria Math" panose="02040503050406030204" pitchFamily="18" charset="0"/>
                          </a:rPr>
                          <m:t>𝛼</m:t>
                        </m:r>
                      </m:e>
                    </m:d>
                    <m:r>
                      <a:rPr lang="fr-FR" sz="2200" b="0" i="1" smtClean="0">
                        <a:latin typeface="Cambria Math" panose="02040503050406030204" pitchFamily="18" charset="0"/>
                      </a:rPr>
                      <m:t>%</m:t>
                    </m:r>
                  </m:oMath>
                </a14:m>
                <a:r>
                  <a:rPr lang="fr-FR" sz="2200" dirty="0"/>
                  <a:t> : </a:t>
                </a:r>
                <a14:m>
                  <m:oMath xmlns:m="http://schemas.openxmlformats.org/officeDocument/2006/math">
                    <m:r>
                      <a:rPr lang="fr-FR" sz="2200">
                        <a:latin typeface="Cambria Math" panose="02040503050406030204" pitchFamily="18" charset="0"/>
                      </a:rPr>
                      <m:t>𝐼</m:t>
                    </m:r>
                    <m:sSub>
                      <m:sSubPr>
                        <m:ctrlPr>
                          <a:rPr lang="fr-FR" sz="2200" i="1">
                            <a:latin typeface="Cambria Math" panose="02040503050406030204" pitchFamily="18" charset="0"/>
                          </a:rPr>
                        </m:ctrlPr>
                      </m:sSubPr>
                      <m:e>
                        <m:r>
                          <a:rPr lang="fr-FR" sz="2200">
                            <a:latin typeface="Cambria Math" panose="02040503050406030204" pitchFamily="18" charset="0"/>
                          </a:rPr>
                          <m:t>𝐶</m:t>
                        </m:r>
                      </m:e>
                      <m:sub>
                        <m:r>
                          <a:rPr lang="fr-FR" sz="2200">
                            <a:latin typeface="Cambria Math" panose="02040503050406030204" pitchFamily="18" charset="0"/>
                          </a:rPr>
                          <m:t>(</m:t>
                        </m:r>
                        <m:r>
                          <a:rPr lang="fr-FR" sz="2200" b="0" i="0" smtClean="0">
                            <a:latin typeface="Cambria Math" panose="02040503050406030204" pitchFamily="18" charset="0"/>
                          </a:rPr>
                          <m:t>95%</m:t>
                        </m:r>
                        <m:r>
                          <a:rPr lang="fr-FR" sz="2200">
                            <a:latin typeface="Cambria Math" panose="02040503050406030204" pitchFamily="18" charset="0"/>
                          </a:rPr>
                          <m:t>)</m:t>
                        </m:r>
                      </m:sub>
                    </m:sSub>
                    <m:r>
                      <a:rPr lang="fr-FR" sz="2200">
                        <a:latin typeface="Cambria Math" panose="02040503050406030204" pitchFamily="18" charset="0"/>
                      </a:rPr>
                      <m:t>=</m:t>
                    </m:r>
                    <m:r>
                      <a:rPr lang="fr-FR" sz="2200" b="0" i="0" smtClean="0">
                        <a:latin typeface="Cambria Math" panose="02040503050406030204" pitchFamily="18" charset="0"/>
                      </a:rPr>
                      <m:t>[3,7±1,96 </m:t>
                    </m:r>
                    <m:r>
                      <a:rPr lang="fr-FR" sz="2200" b="0" i="1" smtClean="0">
                        <a:latin typeface="Cambria Math" panose="02040503050406030204" pitchFamily="18" charset="0"/>
                        <a:ea typeface="Cambria Math" panose="02040503050406030204" pitchFamily="18" charset="0"/>
                      </a:rPr>
                      <m:t>×</m:t>
                    </m:r>
                    <m:f>
                      <m:fPr>
                        <m:ctrlPr>
                          <a:rPr lang="fr-FR" sz="2200" b="0" i="1" smtClean="0">
                            <a:latin typeface="Cambria Math" panose="02040503050406030204" pitchFamily="18" charset="0"/>
                            <a:ea typeface="Cambria Math" panose="02040503050406030204" pitchFamily="18" charset="0"/>
                          </a:rPr>
                        </m:ctrlPr>
                      </m:fPr>
                      <m:num>
                        <m:rad>
                          <m:radPr>
                            <m:degHide m:val="on"/>
                            <m:ctrlPr>
                              <a:rPr lang="fr-FR" sz="2200" b="0" i="1" smtClean="0">
                                <a:latin typeface="Cambria Math" panose="02040503050406030204" pitchFamily="18" charset="0"/>
                                <a:ea typeface="Cambria Math" panose="02040503050406030204" pitchFamily="18" charset="0"/>
                              </a:rPr>
                            </m:ctrlPr>
                          </m:radPr>
                          <m:deg/>
                          <m:e>
                            <m:r>
                              <a:rPr lang="fr-FR" sz="2200" b="0" i="1" smtClean="0">
                                <a:latin typeface="Cambria Math" panose="02040503050406030204" pitchFamily="18" charset="0"/>
                                <a:ea typeface="Cambria Math" panose="02040503050406030204" pitchFamily="18" charset="0"/>
                              </a:rPr>
                              <m:t>0,1</m:t>
                            </m:r>
                          </m:e>
                        </m:rad>
                      </m:num>
                      <m:den>
                        <m:r>
                          <a:rPr lang="fr-FR" sz="2200" b="0" i="1" smtClean="0">
                            <a:latin typeface="Cambria Math" panose="02040503050406030204" pitchFamily="18" charset="0"/>
                            <a:ea typeface="Cambria Math" panose="02040503050406030204" pitchFamily="18" charset="0"/>
                          </a:rPr>
                          <m:t>√100</m:t>
                        </m:r>
                      </m:den>
                    </m:f>
                    <m:r>
                      <a:rPr lang="fr-FR" sz="2200" b="0" i="1" smtClean="0">
                        <a:latin typeface="Cambria Math" panose="02040503050406030204" pitchFamily="18" charset="0"/>
                        <a:ea typeface="Cambria Math" panose="02040503050406030204" pitchFamily="18" charset="0"/>
                      </a:rPr>
                      <m:t>]</m:t>
                    </m:r>
                  </m:oMath>
                </a14:m>
                <a:r>
                  <a:rPr lang="fr-FR" sz="2200" dirty="0"/>
                  <a:t>  </a:t>
                </a:r>
              </a:p>
            </p:txBody>
          </p:sp>
        </mc:Choice>
        <mc:Fallback xmlns="">
          <p:sp>
            <p:nvSpPr>
              <p:cNvPr id="3" name="Espace réservé du contenu 2">
                <a:extLst>
                  <a:ext uri="{FF2B5EF4-FFF2-40B4-BE49-F238E27FC236}">
                    <a16:creationId xmlns:a16="http://schemas.microsoft.com/office/drawing/2014/main" id="{C6D9EA33-9914-4E14-A519-4E9C0C83DC7B}"/>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3"/>
                <a:stretch>
                  <a:fillRect l="-650" t="-2421"/>
                </a:stretch>
              </a:blipFill>
            </p:spPr>
            <p:txBody>
              <a:bodyPr/>
              <a:lstStyle/>
              <a:p>
                <a:r>
                  <a:rPr lang="fr-FR">
                    <a:noFill/>
                  </a:rPr>
                  <a:t> </a:t>
                </a:r>
              </a:p>
            </p:txBody>
          </p:sp>
        </mc:Fallback>
      </mc:AlternateContent>
      <p:pic>
        <p:nvPicPr>
          <p:cNvPr id="4" name="Image 3">
            <a:extLst>
              <a:ext uri="{FF2B5EF4-FFF2-40B4-BE49-F238E27FC236}">
                <a16:creationId xmlns:a16="http://schemas.microsoft.com/office/drawing/2014/main" id="{812FC0FC-629A-4EE8-B5B2-C1212AA39732}"/>
              </a:ext>
            </a:extLst>
          </p:cNvPr>
          <p:cNvPicPr>
            <a:picLocks noChangeAspect="1"/>
          </p:cNvPicPr>
          <p:nvPr/>
        </p:nvPicPr>
        <p:blipFill>
          <a:blip r:embed="rId4"/>
          <a:stretch>
            <a:fillRect/>
          </a:stretch>
        </p:blipFill>
        <p:spPr>
          <a:xfrm>
            <a:off x="9829357" y="5679831"/>
            <a:ext cx="2362644" cy="687315"/>
          </a:xfrm>
          <a:prstGeom prst="rect">
            <a:avLst/>
          </a:prstGeom>
        </p:spPr>
      </p:pic>
      <p:sp>
        <p:nvSpPr>
          <p:cNvPr id="6" name="Ellipse 5">
            <a:extLst>
              <a:ext uri="{FF2B5EF4-FFF2-40B4-BE49-F238E27FC236}">
                <a16:creationId xmlns:a16="http://schemas.microsoft.com/office/drawing/2014/main" id="{412F56E5-C923-430A-A2EB-8A3F561032C8}"/>
              </a:ext>
            </a:extLst>
          </p:cNvPr>
          <p:cNvSpPr/>
          <p:nvPr/>
        </p:nvSpPr>
        <p:spPr>
          <a:xfrm>
            <a:off x="10387961" y="5910432"/>
            <a:ext cx="241935" cy="264575"/>
          </a:xfrm>
          <a:prstGeom prst="ellipse">
            <a:avLst/>
          </a:prstGeom>
          <a:solidFill>
            <a:schemeClr val="accent2">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B4DAAAE-D5E0-465B-8D45-57AE19DA251E}"/>
              </a:ext>
            </a:extLst>
          </p:cNvPr>
          <p:cNvSpPr/>
          <p:nvPr/>
        </p:nvSpPr>
        <p:spPr>
          <a:xfrm>
            <a:off x="11458723" y="5895412"/>
            <a:ext cx="241935" cy="264575"/>
          </a:xfrm>
          <a:prstGeom prst="ellipse">
            <a:avLst/>
          </a:prstGeom>
          <a:solidFill>
            <a:schemeClr val="accent2">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4FE1AB94-0973-42DE-AE41-F02382F7A9C8}"/>
              </a:ext>
            </a:extLst>
          </p:cNvPr>
          <p:cNvSpPr/>
          <p:nvPr/>
        </p:nvSpPr>
        <p:spPr>
          <a:xfrm>
            <a:off x="7988177" y="5873423"/>
            <a:ext cx="663453" cy="537849"/>
          </a:xfrm>
          <a:prstGeom prst="ellipse">
            <a:avLst/>
          </a:prstGeom>
          <a:solidFill>
            <a:schemeClr val="accent2">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0" name="Flèche : courbe vers le bas 9">
            <a:extLst>
              <a:ext uri="{FF2B5EF4-FFF2-40B4-BE49-F238E27FC236}">
                <a16:creationId xmlns:a16="http://schemas.microsoft.com/office/drawing/2014/main" id="{D03B7B9C-754C-49AF-95E7-44750CA24F63}"/>
              </a:ext>
            </a:extLst>
          </p:cNvPr>
          <p:cNvSpPr/>
          <p:nvPr/>
        </p:nvSpPr>
        <p:spPr>
          <a:xfrm rot="10800000">
            <a:off x="8247184" y="6395404"/>
            <a:ext cx="2382712" cy="451166"/>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1" name="Ellipse 10">
            <a:extLst>
              <a:ext uri="{FF2B5EF4-FFF2-40B4-BE49-F238E27FC236}">
                <a16:creationId xmlns:a16="http://schemas.microsoft.com/office/drawing/2014/main" id="{7869768C-CF2B-4048-A6C8-E3E052148BA0}"/>
              </a:ext>
            </a:extLst>
          </p:cNvPr>
          <p:cNvSpPr/>
          <p:nvPr/>
        </p:nvSpPr>
        <p:spPr>
          <a:xfrm>
            <a:off x="10621398" y="5684932"/>
            <a:ext cx="326933" cy="71557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66507AA1-CE92-4FAD-8D41-D698DAA9ADDC}"/>
              </a:ext>
            </a:extLst>
          </p:cNvPr>
          <p:cNvSpPr/>
          <p:nvPr/>
        </p:nvSpPr>
        <p:spPr>
          <a:xfrm>
            <a:off x="11704329" y="5660387"/>
            <a:ext cx="326933" cy="715573"/>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05BA072-2567-469A-AA13-789D77C55161}"/>
              </a:ext>
            </a:extLst>
          </p:cNvPr>
          <p:cNvSpPr txBox="1"/>
          <p:nvPr/>
        </p:nvSpPr>
        <p:spPr>
          <a:xfrm>
            <a:off x="11522006" y="5257696"/>
            <a:ext cx="966816" cy="369332"/>
          </a:xfrm>
          <a:prstGeom prst="rect">
            <a:avLst/>
          </a:prstGeom>
          <a:noFill/>
        </p:spPr>
        <p:txBody>
          <a:bodyPr wrap="square" rtlCol="0">
            <a:spAutoFit/>
          </a:bodyPr>
          <a:lstStyle/>
          <a:p>
            <a:r>
              <a:rPr lang="fr-FR" b="1" dirty="0">
                <a:solidFill>
                  <a:srgbClr val="92D050"/>
                </a:solidFill>
              </a:rPr>
              <a:t>SEM</a:t>
            </a:r>
          </a:p>
        </p:txBody>
      </p:sp>
    </p:spTree>
    <p:extLst>
      <p:ext uri="{BB962C8B-B14F-4D97-AF65-F5344CB8AC3E}">
        <p14:creationId xmlns:p14="http://schemas.microsoft.com/office/powerpoint/2010/main" val="1035011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22B895-5EA6-41D8-88BC-07D1A266E102}"/>
              </a:ext>
            </a:extLst>
          </p:cNvPr>
          <p:cNvSpPr>
            <a:spLocks noGrp="1"/>
          </p:cNvSpPr>
          <p:nvPr>
            <p:ph type="title"/>
          </p:nvPr>
        </p:nvSpPr>
        <p:spPr/>
        <p:txBody>
          <a:bodyPr/>
          <a:lstStyle/>
          <a:p>
            <a:r>
              <a:rPr lang="fr-FR" dirty="0"/>
              <a:t>IV) Mise en situation – Test Bivarié</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7F8D2491-F79D-4192-8B82-F1F03D6387BC}"/>
                  </a:ext>
                </a:extLst>
              </p:cNvPr>
              <p:cNvSpPr>
                <a:spLocks noGrp="1"/>
              </p:cNvSpPr>
              <p:nvPr>
                <p:ph idx="1"/>
              </p:nvPr>
            </p:nvSpPr>
            <p:spPr>
              <a:xfrm>
                <a:off x="0" y="1825624"/>
                <a:ext cx="12192000" cy="5032375"/>
              </a:xfrm>
            </p:spPr>
            <p:txBody>
              <a:bodyPr>
                <a:normAutofit/>
              </a:bodyPr>
              <a:lstStyle/>
              <a:p>
                <a:pPr marL="0" indent="0" algn="ctr">
                  <a:lnSpc>
                    <a:spcPct val="80000"/>
                  </a:lnSpc>
                  <a:buNone/>
                </a:pPr>
                <a:r>
                  <a:rPr lang="fr-FR" sz="2200" dirty="0"/>
                  <a:t>Situation : </a:t>
                </a:r>
                <a:r>
                  <a:rPr lang="fr-FR" sz="2200" b="1" u="sng" dirty="0"/>
                  <a:t>Étudier 2 mesures</a:t>
                </a:r>
                <a:r>
                  <a:rPr lang="fr-FR" sz="2200" dirty="0"/>
                  <a:t> X et Y </a:t>
                </a:r>
                <a:r>
                  <a:rPr lang="fr-FR" sz="2200" b="1" u="sng" dirty="0"/>
                  <a:t>Quantitatives</a:t>
                </a:r>
                <a:r>
                  <a:rPr lang="fr-FR" sz="2200" b="1" dirty="0"/>
                  <a:t> </a:t>
                </a:r>
              </a:p>
              <a:p>
                <a:pPr marL="0" indent="0" algn="ctr">
                  <a:lnSpc>
                    <a:spcPct val="80000"/>
                  </a:lnSpc>
                  <a:buNone/>
                </a:pPr>
                <a:endParaRPr lang="fr-FR" sz="1200" b="1" dirty="0"/>
              </a:p>
              <a:p>
                <a:pPr marL="0" indent="0">
                  <a:lnSpc>
                    <a:spcPct val="80000"/>
                  </a:lnSpc>
                  <a:buNone/>
                </a:pPr>
                <a:r>
                  <a:rPr lang="fr-FR" sz="1800" i="1" dirty="0"/>
                  <a:t>Exemple : On étudie des porcs afin de savoir si </a:t>
                </a:r>
                <a:br>
                  <a:rPr lang="fr-FR" sz="1800" i="1" dirty="0"/>
                </a:br>
                <a:r>
                  <a:rPr lang="fr-FR" sz="1800" i="1" dirty="0"/>
                  <a:t>le dosage colorimétrique de leur cellule (X = quantifie la couleur rose) est </a:t>
                </a:r>
                <a:br>
                  <a:rPr lang="fr-FR" sz="1800" i="1" dirty="0"/>
                </a:br>
                <a:r>
                  <a:rPr lang="fr-FR" sz="1800" i="1" dirty="0"/>
                  <a:t>lié à leur masse graisseuse (Y = indice de masse grasse, centré, réduit).</a:t>
                </a:r>
              </a:p>
              <a:p>
                <a:pPr marL="0" indent="0">
                  <a:lnSpc>
                    <a:spcPct val="80000"/>
                  </a:lnSpc>
                  <a:buNone/>
                </a:pPr>
                <a:endParaRPr lang="fr-FR" sz="1800" b="1" dirty="0"/>
              </a:p>
              <a:p>
                <a:pPr>
                  <a:lnSpc>
                    <a:spcPct val="80000"/>
                  </a:lnSpc>
                  <a:buFont typeface="Wingdings" panose="05000000000000000000" pitchFamily="2" charset="2"/>
                  <a:buChar char="ü"/>
                </a:pPr>
                <a:r>
                  <a:rPr lang="fr-FR" sz="2200" dirty="0"/>
                  <a:t>Test de </a:t>
                </a:r>
                <a:r>
                  <a:rPr lang="fr-FR" sz="2200" b="1" u="sng" dirty="0"/>
                  <a:t>corrélation</a:t>
                </a:r>
                <a:br>
                  <a:rPr lang="fr-FR" sz="2200" dirty="0"/>
                </a:br>
                <a:r>
                  <a:rPr lang="fr-FR" sz="2200" dirty="0"/>
                  <a:t>La </a:t>
                </a:r>
                <a:r>
                  <a:rPr lang="fr-FR" sz="2200" b="1" u="sng" dirty="0"/>
                  <a:t>corrélation de Pearson</a:t>
                </a:r>
                <a:r>
                  <a:rPr lang="fr-FR" sz="2200" dirty="0"/>
                  <a:t> </a:t>
                </a:r>
                <a14:m>
                  <m:oMath xmlns:m="http://schemas.openxmlformats.org/officeDocument/2006/math">
                    <m:r>
                      <a:rPr lang="fr-FR" sz="2200" i="1">
                        <a:latin typeface="Cambria Math" panose="02040503050406030204" pitchFamily="18" charset="0"/>
                      </a:rPr>
                      <m:t>𝜌</m:t>
                    </m:r>
                  </m:oMath>
                </a14:m>
                <a:r>
                  <a:rPr lang="fr-FR" sz="2200" dirty="0"/>
                  <a:t> s’utilise lorsque la dépendance est</a:t>
                </a:r>
                <a:br>
                  <a:rPr lang="fr-FR" sz="2200" dirty="0"/>
                </a:br>
                <a:r>
                  <a:rPr lang="fr-FR" sz="2200" dirty="0"/>
                  <a:t>de forme linéaire, allongée, i.e. comme la régression.</a:t>
                </a:r>
                <a:br>
                  <a:rPr lang="fr-FR" sz="2200" dirty="0"/>
                </a:br>
                <a:r>
                  <a:rPr lang="fr-FR" sz="2200" dirty="0"/>
                  <a:t>La </a:t>
                </a:r>
                <a:r>
                  <a:rPr lang="fr-FR" sz="2200" b="1" u="sng" dirty="0"/>
                  <a:t>corrélation de Spearman</a:t>
                </a:r>
                <a:r>
                  <a:rPr lang="fr-FR" sz="2200" dirty="0"/>
                  <a:t> </a:t>
                </a:r>
                <a14:m>
                  <m:oMath xmlns:m="http://schemas.openxmlformats.org/officeDocument/2006/math">
                    <m:r>
                      <a:rPr lang="fr-FR" sz="2200" b="0" i="1" smtClean="0">
                        <a:latin typeface="Cambria Math" panose="02040503050406030204" pitchFamily="18" charset="0"/>
                      </a:rPr>
                      <m:t>𝑟</m:t>
                    </m:r>
                  </m:oMath>
                </a14:m>
                <a:r>
                  <a:rPr lang="fr-FR" sz="2200" dirty="0"/>
                  <a:t> est utilisée lorsque la dépendance</a:t>
                </a:r>
                <a:br>
                  <a:rPr lang="fr-FR" sz="2200" dirty="0"/>
                </a:br>
                <a:r>
                  <a:rPr lang="fr-FR" sz="2200" dirty="0"/>
                  <a:t>est monotone, mais pas forcément linéaire.</a:t>
                </a:r>
                <a:br>
                  <a:rPr lang="fr-FR" sz="2200" dirty="0"/>
                </a:br>
                <a:r>
                  <a:rPr lang="fr-FR" sz="2200" dirty="0"/>
                  <a:t>(monotone signifie que le sens de variation de la variable est</a:t>
                </a:r>
                <a:br>
                  <a:rPr lang="fr-FR" sz="2200" dirty="0"/>
                </a:br>
                <a:r>
                  <a:rPr lang="fr-FR" sz="2200" dirty="0"/>
                  <a:t>constant: uniquement croissante ou uniquement décroissante)</a:t>
                </a:r>
                <a:br>
                  <a:rPr lang="fr-FR" sz="1800" i="1" dirty="0"/>
                </a:br>
                <a:endParaRPr lang="fr-FR" sz="1800" i="1" dirty="0"/>
              </a:p>
              <a:p>
                <a:pPr marL="0" indent="0">
                  <a:lnSpc>
                    <a:spcPct val="80000"/>
                  </a:lnSpc>
                  <a:buNone/>
                </a:pPr>
                <a:r>
                  <a:rPr lang="fr-FR" sz="2200" dirty="0"/>
                  <a:t>/!\ </a:t>
                </a:r>
                <a:r>
                  <a:rPr lang="fr-FR" sz="2200" b="1" dirty="0"/>
                  <a:t>corrélation n’implique pas la causalité</a:t>
                </a:r>
                <a:r>
                  <a:rPr lang="fr-FR" sz="2200" dirty="0"/>
                  <a:t> /!\ </a:t>
                </a:r>
                <a:br>
                  <a:rPr lang="fr-FR" sz="2200" i="1" dirty="0"/>
                </a:br>
                <a:r>
                  <a:rPr lang="fr-FR" sz="2000" i="1" dirty="0">
                    <a:hlinkClick r:id="rId3"/>
                  </a:rPr>
                  <a:t>https://tylervigen.com/spurious-correlations</a:t>
                </a:r>
                <a:r>
                  <a:rPr lang="fr-FR" sz="2000" i="1" dirty="0"/>
                  <a:t> </a:t>
                </a:r>
                <a:endParaRPr lang="fr-FR" sz="2200" i="1" dirty="0"/>
              </a:p>
            </p:txBody>
          </p:sp>
        </mc:Choice>
        <mc:Fallback xmlns="">
          <p:sp>
            <p:nvSpPr>
              <p:cNvPr id="3" name="Espace réservé du contenu 2">
                <a:extLst>
                  <a:ext uri="{FF2B5EF4-FFF2-40B4-BE49-F238E27FC236}">
                    <a16:creationId xmlns:a16="http://schemas.microsoft.com/office/drawing/2014/main" id="{7F8D2491-F79D-4192-8B82-F1F03D6387BC}"/>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4"/>
                <a:stretch>
                  <a:fillRect l="-650" t="-1937"/>
                </a:stretch>
              </a:blipFill>
            </p:spPr>
            <p:txBody>
              <a:bodyPr/>
              <a:lstStyle/>
              <a:p>
                <a:r>
                  <a:rPr lang="fr-FR">
                    <a:noFill/>
                  </a:rPr>
                  <a:t> </a:t>
                </a:r>
              </a:p>
            </p:txBody>
          </p:sp>
        </mc:Fallback>
      </mc:AlternateContent>
      <p:pic>
        <p:nvPicPr>
          <p:cNvPr id="4098" name="Picture 2" descr="Corrélation de Spearman — Wikipédia">
            <a:extLst>
              <a:ext uri="{FF2B5EF4-FFF2-40B4-BE49-F238E27FC236}">
                <a16:creationId xmlns:a16="http://schemas.microsoft.com/office/drawing/2014/main" id="{A7FE1E19-011E-4707-B177-8B31548A0A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700" y="2658058"/>
            <a:ext cx="4432300" cy="4199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8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D3C2E-F356-4BB5-908E-15AE4713D294}"/>
              </a:ext>
            </a:extLst>
          </p:cNvPr>
          <p:cNvSpPr>
            <a:spLocks noGrp="1"/>
          </p:cNvSpPr>
          <p:nvPr>
            <p:ph type="title"/>
          </p:nvPr>
        </p:nvSpPr>
        <p:spPr/>
        <p:txBody>
          <a:bodyPr/>
          <a:lstStyle/>
          <a:p>
            <a:r>
              <a:rPr lang="fr-FR" dirty="0"/>
              <a:t>IV) Mise en situation – Test Bivarié</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2D68A784-C471-45C6-8B71-4D7B662BB0E2}"/>
                  </a:ext>
                </a:extLst>
              </p:cNvPr>
              <p:cNvSpPr>
                <a:spLocks noGrp="1"/>
              </p:cNvSpPr>
              <p:nvPr>
                <p:ph idx="1"/>
              </p:nvPr>
            </p:nvSpPr>
            <p:spPr>
              <a:xfrm>
                <a:off x="0" y="1690688"/>
                <a:ext cx="12192000" cy="5167312"/>
              </a:xfrm>
            </p:spPr>
            <p:txBody>
              <a:bodyPr>
                <a:noAutofit/>
              </a:bodyPr>
              <a:lstStyle/>
              <a:p>
                <a:pPr marL="0" indent="0" algn="ctr">
                  <a:lnSpc>
                    <a:spcPct val="80000"/>
                  </a:lnSpc>
                  <a:buNone/>
                </a:pPr>
                <a:r>
                  <a:rPr lang="fr-FR" sz="2200" dirty="0"/>
                  <a:t>Situation : </a:t>
                </a:r>
                <a:r>
                  <a:rPr lang="fr-FR" sz="2200" b="1" u="sng" dirty="0"/>
                  <a:t>comparer 2 groupes (A et B)</a:t>
                </a:r>
                <a:br>
                  <a:rPr lang="fr-FR" sz="2200" b="1" u="sng" dirty="0"/>
                </a:br>
                <a:r>
                  <a:rPr lang="fr-FR" sz="2200" dirty="0"/>
                  <a:t>pour une donnée X </a:t>
                </a:r>
                <a:r>
                  <a:rPr lang="fr-FR" sz="2200" b="1" u="sng" dirty="0"/>
                  <a:t>Qualitative</a:t>
                </a:r>
                <a:r>
                  <a:rPr lang="fr-FR" sz="2200" dirty="0"/>
                  <a:t> : </a:t>
                </a:r>
                <a:r>
                  <a:rPr lang="fr-FR" sz="2200" b="1" u="sng" dirty="0"/>
                  <a:t>l’analyse d’une table de contingence</a:t>
                </a:r>
              </a:p>
              <a:p>
                <a:pPr marL="0" indent="0" algn="ctr">
                  <a:lnSpc>
                    <a:spcPct val="80000"/>
                  </a:lnSpc>
                  <a:buNone/>
                </a:pPr>
                <a:endParaRPr lang="fr-FR" sz="1200" b="1" u="sng" dirty="0"/>
              </a:p>
              <a:p>
                <a:pPr marL="0" indent="0">
                  <a:lnSpc>
                    <a:spcPct val="80000"/>
                  </a:lnSpc>
                  <a:buNone/>
                </a:pPr>
                <a:r>
                  <a:rPr lang="fr-FR" sz="1800" i="1" dirty="0"/>
                  <a:t>Exemple : Comparer les groupes d’hommes (H) et femmes (F) quand à leur choix parmi X produits (le produit Pi est choisit ou pas).</a:t>
                </a:r>
                <a:endParaRPr lang="fr-FR" sz="1800" b="1" u="sng" dirty="0"/>
              </a:p>
              <a:p>
                <a:pPr marL="0" indent="0">
                  <a:lnSpc>
                    <a:spcPct val="80000"/>
                  </a:lnSpc>
                  <a:buNone/>
                </a:pPr>
                <a:r>
                  <a:rPr lang="fr-FR" sz="2200" dirty="0"/>
                  <a:t>On va étudier si les effectifs de chaque case sont improbables </a:t>
                </a:r>
                <a:r>
                  <a:rPr lang="fr-FR" sz="2200" dirty="0" err="1"/>
                  <a:t>ie</a:t>
                </a:r>
                <a:r>
                  <a:rPr lang="fr-FR" sz="2200" dirty="0"/>
                  <a:t>. s’il y un lien entre la variable de groupe et les modalités (« étiquettes ») de X.</a:t>
                </a:r>
                <a:br>
                  <a:rPr lang="fr-FR" sz="2200" dirty="0"/>
                </a:br>
                <a:br>
                  <a:rPr lang="fr-FR" sz="2200" dirty="0"/>
                </a:br>
                <a14:m>
                  <m:oMath xmlns:m="http://schemas.openxmlformats.org/officeDocument/2006/math">
                    <m:sSub>
                      <m:sSubPr>
                        <m:ctrlPr>
                          <a:rPr lang="fr-FR" sz="2200" i="1" dirty="0">
                            <a:latin typeface="Cambria Math" panose="02040503050406030204" pitchFamily="18" charset="0"/>
                          </a:rPr>
                        </m:ctrlPr>
                      </m:sSubPr>
                      <m:e>
                        <m:r>
                          <a:rPr lang="fr-FR" sz="2200" i="1" dirty="0">
                            <a:latin typeface="Cambria Math" panose="02040503050406030204" pitchFamily="18" charset="0"/>
                          </a:rPr>
                          <m:t>𝐻</m:t>
                        </m:r>
                      </m:e>
                      <m:sub>
                        <m:r>
                          <a:rPr lang="fr-FR" sz="2200" i="1" dirty="0">
                            <a:latin typeface="Cambria Math" panose="02040503050406030204" pitchFamily="18" charset="0"/>
                          </a:rPr>
                          <m:t>0</m:t>
                        </m:r>
                      </m:sub>
                    </m:sSub>
                  </m:oMath>
                </a14:m>
                <a:r>
                  <a:rPr lang="fr-FR" sz="2200" dirty="0"/>
                  <a:t> : indépendance des variables (la répartition des effectifs dans </a:t>
                </a:r>
                <a:br>
                  <a:rPr lang="fr-FR" sz="2200" dirty="0"/>
                </a:br>
                <a:r>
                  <a:rPr lang="fr-FR" sz="2200" dirty="0"/>
                  <a:t>les cases est probable, équilibré, théoriquement attendu) </a:t>
                </a:r>
                <a:br>
                  <a:rPr lang="fr-FR" sz="2200" dirty="0"/>
                </a:br>
                <a:r>
                  <a:rPr lang="fr-FR" sz="2200" dirty="0"/>
                  <a:t>vs. </a:t>
                </a:r>
                <a:br>
                  <a:rPr lang="fr-FR" sz="2200" dirty="0"/>
                </a:br>
                <a14:m>
                  <m:oMath xmlns:m="http://schemas.openxmlformats.org/officeDocument/2006/math">
                    <m:sSub>
                      <m:sSubPr>
                        <m:ctrlPr>
                          <a:rPr lang="fr-FR" sz="2200" i="1" dirty="0">
                            <a:latin typeface="Cambria Math" panose="02040503050406030204" pitchFamily="18" charset="0"/>
                          </a:rPr>
                        </m:ctrlPr>
                      </m:sSubPr>
                      <m:e>
                        <m:r>
                          <a:rPr lang="fr-FR" sz="2200" i="1" dirty="0">
                            <a:latin typeface="Cambria Math" panose="02040503050406030204" pitchFamily="18" charset="0"/>
                          </a:rPr>
                          <m:t>𝐻</m:t>
                        </m:r>
                      </m:e>
                      <m:sub>
                        <m:r>
                          <a:rPr lang="fr-FR" sz="2200" i="1" dirty="0">
                            <a:latin typeface="Cambria Math" panose="02040503050406030204" pitchFamily="18" charset="0"/>
                          </a:rPr>
                          <m:t>1</m:t>
                        </m:r>
                      </m:sub>
                    </m:sSub>
                  </m:oMath>
                </a14:m>
                <a:r>
                  <a:rPr lang="fr-FR" sz="2200" dirty="0"/>
                  <a:t> : dépendance des variables (lien entre Groupe et X)</a:t>
                </a:r>
              </a:p>
              <a:p>
                <a:pPr marL="0" indent="0">
                  <a:buNone/>
                </a:pPr>
                <a:endParaRPr lang="fr-FR" sz="2200" dirty="0"/>
              </a:p>
            </p:txBody>
          </p:sp>
        </mc:Choice>
        <mc:Fallback xmlns="">
          <p:sp>
            <p:nvSpPr>
              <p:cNvPr id="3" name="Espace réservé du contenu 2">
                <a:extLst>
                  <a:ext uri="{FF2B5EF4-FFF2-40B4-BE49-F238E27FC236}">
                    <a16:creationId xmlns:a16="http://schemas.microsoft.com/office/drawing/2014/main" id="{2D68A784-C471-45C6-8B71-4D7B662BB0E2}"/>
                  </a:ext>
                </a:extLst>
              </p:cNvPr>
              <p:cNvSpPr>
                <a:spLocks noGrp="1" noRot="1" noChangeAspect="1" noMove="1" noResize="1" noEditPoints="1" noAdjustHandles="1" noChangeArrowheads="1" noChangeShapeType="1" noTextEdit="1"/>
              </p:cNvSpPr>
              <p:nvPr>
                <p:ph idx="1"/>
              </p:nvPr>
            </p:nvSpPr>
            <p:spPr>
              <a:xfrm>
                <a:off x="0" y="1690688"/>
                <a:ext cx="12192000" cy="5167312"/>
              </a:xfrm>
              <a:blipFill>
                <a:blip r:embed="rId3"/>
                <a:stretch>
                  <a:fillRect l="-650" t="-1887" r="-350"/>
                </a:stretch>
              </a:blipFill>
            </p:spPr>
            <p:txBody>
              <a:bodyPr/>
              <a:lstStyle/>
              <a:p>
                <a:r>
                  <a:rPr lang="fr-FR">
                    <a:noFill/>
                  </a:rPr>
                  <a:t> </a:t>
                </a:r>
              </a:p>
            </p:txBody>
          </p:sp>
        </mc:Fallback>
      </mc:AlternateContent>
      <p:grpSp>
        <p:nvGrpSpPr>
          <p:cNvPr id="11" name="Groupe 10">
            <a:extLst>
              <a:ext uri="{FF2B5EF4-FFF2-40B4-BE49-F238E27FC236}">
                <a16:creationId xmlns:a16="http://schemas.microsoft.com/office/drawing/2014/main" id="{D05D86B1-14F5-4F52-BBB8-BE8DCDDFC5EC}"/>
              </a:ext>
            </a:extLst>
          </p:cNvPr>
          <p:cNvGrpSpPr/>
          <p:nvPr/>
        </p:nvGrpSpPr>
        <p:grpSpPr>
          <a:xfrm>
            <a:off x="8273143" y="3847152"/>
            <a:ext cx="3918857" cy="2997200"/>
            <a:chOff x="3908007" y="4088982"/>
            <a:chExt cx="3647825" cy="2764127"/>
          </a:xfrm>
        </p:grpSpPr>
        <p:pic>
          <p:nvPicPr>
            <p:cNvPr id="12" name="Image 11">
              <a:extLst>
                <a:ext uri="{FF2B5EF4-FFF2-40B4-BE49-F238E27FC236}">
                  <a16:creationId xmlns:a16="http://schemas.microsoft.com/office/drawing/2014/main" id="{8C8D9947-86F3-4814-9AC0-928E62EB64A1}"/>
                </a:ext>
              </a:extLst>
            </p:cNvPr>
            <p:cNvPicPr>
              <a:picLocks noChangeAspect="1"/>
            </p:cNvPicPr>
            <p:nvPr/>
          </p:nvPicPr>
          <p:blipFill>
            <a:blip r:embed="rId4"/>
            <a:stretch>
              <a:fillRect/>
            </a:stretch>
          </p:blipFill>
          <p:spPr>
            <a:xfrm>
              <a:off x="3908007" y="4088982"/>
              <a:ext cx="3647825" cy="2764127"/>
            </a:xfrm>
            <a:prstGeom prst="rect">
              <a:avLst/>
            </a:prstGeom>
          </p:spPr>
        </p:pic>
        <p:cxnSp>
          <p:nvCxnSpPr>
            <p:cNvPr id="13" name="Connecteur droit avec flèche 12">
              <a:extLst>
                <a:ext uri="{FF2B5EF4-FFF2-40B4-BE49-F238E27FC236}">
                  <a16:creationId xmlns:a16="http://schemas.microsoft.com/office/drawing/2014/main" id="{BAB25E57-5162-4980-BE9F-DEFDFAAD76CA}"/>
                </a:ext>
              </a:extLst>
            </p:cNvPr>
            <p:cNvCxnSpPr>
              <a:cxnSpLocks/>
            </p:cNvCxnSpPr>
            <p:nvPr/>
          </p:nvCxnSpPr>
          <p:spPr>
            <a:xfrm flipH="1">
              <a:off x="5584313" y="4989095"/>
              <a:ext cx="1586508" cy="11829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eur droit avec flèche 14">
              <a:extLst>
                <a:ext uri="{FF2B5EF4-FFF2-40B4-BE49-F238E27FC236}">
                  <a16:creationId xmlns:a16="http://schemas.microsoft.com/office/drawing/2014/main" id="{9C0F269E-505F-45EF-967F-6285479BE8A6}"/>
                </a:ext>
              </a:extLst>
            </p:cNvPr>
            <p:cNvCxnSpPr>
              <a:cxnSpLocks/>
            </p:cNvCxnSpPr>
            <p:nvPr/>
          </p:nvCxnSpPr>
          <p:spPr>
            <a:xfrm flipH="1">
              <a:off x="5605149" y="5475054"/>
              <a:ext cx="1565672" cy="689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eur droit avec flèche 15">
              <a:extLst>
                <a:ext uri="{FF2B5EF4-FFF2-40B4-BE49-F238E27FC236}">
                  <a16:creationId xmlns:a16="http://schemas.microsoft.com/office/drawing/2014/main" id="{BCB3EE5D-E22E-4031-AFE4-17BEA7ADE78F}"/>
                </a:ext>
              </a:extLst>
            </p:cNvPr>
            <p:cNvCxnSpPr>
              <a:cxnSpLocks/>
            </p:cNvCxnSpPr>
            <p:nvPr/>
          </p:nvCxnSpPr>
          <p:spPr>
            <a:xfrm>
              <a:off x="5563478" y="5471045"/>
              <a:ext cx="41671" cy="7010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464084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083A43-22D5-4191-87DE-7471D71F9D7D}"/>
              </a:ext>
            </a:extLst>
          </p:cNvPr>
          <p:cNvSpPr>
            <a:spLocks noGrp="1"/>
          </p:cNvSpPr>
          <p:nvPr>
            <p:ph type="title"/>
          </p:nvPr>
        </p:nvSpPr>
        <p:spPr>
          <a:xfrm>
            <a:off x="838200" y="340741"/>
            <a:ext cx="10515600" cy="1325563"/>
          </a:xfrm>
        </p:spPr>
        <p:txBody>
          <a:bodyPr/>
          <a:lstStyle/>
          <a:p>
            <a:r>
              <a:rPr lang="fr-FR" dirty="0"/>
              <a:t>Plan</a:t>
            </a:r>
          </a:p>
        </p:txBody>
      </p:sp>
      <p:sp>
        <p:nvSpPr>
          <p:cNvPr id="3" name="Espace réservé du contenu 2">
            <a:extLst>
              <a:ext uri="{FF2B5EF4-FFF2-40B4-BE49-F238E27FC236}">
                <a16:creationId xmlns:a16="http://schemas.microsoft.com/office/drawing/2014/main" id="{4AAECFA5-1B7E-4A98-9E51-7C849275454E}"/>
              </a:ext>
            </a:extLst>
          </p:cNvPr>
          <p:cNvSpPr>
            <a:spLocks noGrp="1"/>
          </p:cNvSpPr>
          <p:nvPr>
            <p:ph idx="1"/>
          </p:nvPr>
        </p:nvSpPr>
        <p:spPr>
          <a:xfrm>
            <a:off x="838200" y="1825624"/>
            <a:ext cx="11353800" cy="5032375"/>
          </a:xfrm>
        </p:spPr>
        <p:txBody>
          <a:bodyPr>
            <a:normAutofit/>
          </a:bodyPr>
          <a:lstStyle/>
          <a:p>
            <a:pPr marL="0" indent="0">
              <a:lnSpc>
                <a:spcPct val="80000"/>
              </a:lnSpc>
              <a:buNone/>
            </a:pPr>
            <a:r>
              <a:rPr lang="fr-FR" sz="2200" dirty="0"/>
              <a:t>Préambule</a:t>
            </a:r>
          </a:p>
          <a:p>
            <a:pPr marL="0" indent="0">
              <a:lnSpc>
                <a:spcPct val="80000"/>
              </a:lnSpc>
              <a:buNone/>
            </a:pPr>
            <a:r>
              <a:rPr lang="fr-FR" sz="2200" dirty="0"/>
              <a:t>I) Qu’est-ce qu’un test statistique ? </a:t>
            </a:r>
          </a:p>
          <a:p>
            <a:pPr marL="0" indent="0">
              <a:lnSpc>
                <a:spcPct val="80000"/>
              </a:lnSpc>
              <a:buNone/>
            </a:pPr>
            <a:r>
              <a:rPr lang="fr-FR" sz="2200" dirty="0"/>
              <a:t>test, h0 </a:t>
            </a:r>
            <a:r>
              <a:rPr lang="fr-FR" sz="2200" i="1" dirty="0"/>
              <a:t>vs.</a:t>
            </a:r>
            <a:r>
              <a:rPr lang="fr-FR" sz="2200" dirty="0"/>
              <a:t> h1, erreur de type I et type II, seuil et puissance, p-valeur</a:t>
            </a:r>
          </a:p>
          <a:p>
            <a:pPr marL="0" indent="0">
              <a:lnSpc>
                <a:spcPct val="80000"/>
              </a:lnSpc>
              <a:buNone/>
            </a:pPr>
            <a:r>
              <a:rPr lang="fr-FR" sz="2200" dirty="0"/>
              <a:t>II) Définitions complémentaires</a:t>
            </a:r>
          </a:p>
          <a:p>
            <a:pPr marL="0" indent="0">
              <a:lnSpc>
                <a:spcPct val="80000"/>
              </a:lnSpc>
              <a:buNone/>
            </a:pPr>
            <a:r>
              <a:rPr lang="fr-FR" sz="2200" dirty="0"/>
              <a:t>unilatéral / bilatéral, apparié, normalité…</a:t>
            </a:r>
          </a:p>
          <a:p>
            <a:pPr marL="0" indent="0">
              <a:lnSpc>
                <a:spcPct val="80000"/>
              </a:lnSpc>
              <a:buNone/>
            </a:pPr>
            <a:r>
              <a:rPr lang="fr-FR" sz="2200" dirty="0"/>
              <a:t>III) Mise en situation - Test univarié</a:t>
            </a:r>
          </a:p>
          <a:p>
            <a:pPr marL="0" indent="0">
              <a:lnSpc>
                <a:spcPct val="80000"/>
              </a:lnSpc>
              <a:buNone/>
            </a:pPr>
            <a:r>
              <a:rPr lang="fr-FR" sz="2200" dirty="0"/>
              <a:t>IV) Mise en situation - Test Bivarié</a:t>
            </a:r>
          </a:p>
          <a:p>
            <a:pPr marL="0" indent="0">
              <a:lnSpc>
                <a:spcPct val="80000"/>
              </a:lnSpc>
              <a:buNone/>
            </a:pPr>
            <a:r>
              <a:rPr lang="fr-FR" sz="2200" dirty="0"/>
              <a:t>V) Mise en situation - Test ANOVA</a:t>
            </a:r>
          </a:p>
          <a:p>
            <a:pPr marL="0" indent="0">
              <a:lnSpc>
                <a:spcPct val="80000"/>
              </a:lnSpc>
              <a:buNone/>
            </a:pPr>
            <a:r>
              <a:rPr lang="fr-FR" sz="2200" dirty="0"/>
              <a:t>VI) Test post hoc</a:t>
            </a:r>
          </a:p>
          <a:p>
            <a:pPr marL="0" indent="0">
              <a:lnSpc>
                <a:spcPct val="80000"/>
              </a:lnSpc>
              <a:buNone/>
            </a:pPr>
            <a:r>
              <a:rPr lang="fr-FR" sz="2200" dirty="0"/>
              <a:t>VII) Correction de test multiple</a:t>
            </a:r>
          </a:p>
          <a:p>
            <a:pPr marL="0" indent="0">
              <a:lnSpc>
                <a:spcPct val="80000"/>
              </a:lnSpc>
              <a:buNone/>
            </a:pPr>
            <a:r>
              <a:rPr lang="fr-FR" sz="2200" dirty="0"/>
              <a:t>VIII) Exercices</a:t>
            </a:r>
          </a:p>
          <a:p>
            <a:pPr marL="0" indent="0">
              <a:lnSpc>
                <a:spcPct val="80000"/>
              </a:lnSpc>
              <a:buNone/>
            </a:pPr>
            <a:r>
              <a:rPr lang="fr-FR" sz="2200" dirty="0"/>
              <a:t>IX) QCM</a:t>
            </a:r>
          </a:p>
        </p:txBody>
      </p:sp>
    </p:spTree>
    <p:extLst>
      <p:ext uri="{BB962C8B-B14F-4D97-AF65-F5344CB8AC3E}">
        <p14:creationId xmlns:p14="http://schemas.microsoft.com/office/powerpoint/2010/main" val="114407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D3C2E-F356-4BB5-908E-15AE4713D294}"/>
              </a:ext>
            </a:extLst>
          </p:cNvPr>
          <p:cNvSpPr>
            <a:spLocks noGrp="1"/>
          </p:cNvSpPr>
          <p:nvPr>
            <p:ph type="title"/>
          </p:nvPr>
        </p:nvSpPr>
        <p:spPr/>
        <p:txBody>
          <a:bodyPr/>
          <a:lstStyle/>
          <a:p>
            <a:r>
              <a:rPr lang="fr-FR" dirty="0"/>
              <a:t>IV) Mise en situation – Test Bivarié</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2D68A784-C471-45C6-8B71-4D7B662BB0E2}"/>
                  </a:ext>
                </a:extLst>
              </p:cNvPr>
              <p:cNvSpPr>
                <a:spLocks noGrp="1"/>
              </p:cNvSpPr>
              <p:nvPr>
                <p:ph idx="1"/>
              </p:nvPr>
            </p:nvSpPr>
            <p:spPr>
              <a:xfrm>
                <a:off x="0" y="1690688"/>
                <a:ext cx="12192000" cy="5167312"/>
              </a:xfrm>
            </p:spPr>
            <p:txBody>
              <a:bodyPr>
                <a:noAutofit/>
              </a:bodyPr>
              <a:lstStyle/>
              <a:p>
                <a:pPr marL="0" indent="0" algn="ctr">
                  <a:lnSpc>
                    <a:spcPct val="80000"/>
                  </a:lnSpc>
                  <a:buNone/>
                </a:pPr>
                <a:r>
                  <a:rPr lang="fr-FR" sz="2200" dirty="0"/>
                  <a:t>Situation : </a:t>
                </a:r>
                <a:r>
                  <a:rPr lang="fr-FR" sz="2200" b="1" u="sng" dirty="0"/>
                  <a:t>comparer 2 groupes (A et B)</a:t>
                </a:r>
                <a:br>
                  <a:rPr lang="fr-FR" sz="2200" b="1" u="sng" dirty="0"/>
                </a:br>
                <a:r>
                  <a:rPr lang="fr-FR" sz="2200" dirty="0"/>
                  <a:t>pour une donnée X </a:t>
                </a:r>
                <a:r>
                  <a:rPr lang="fr-FR" sz="2200" b="1" u="sng" dirty="0"/>
                  <a:t>Qualitative</a:t>
                </a:r>
                <a:r>
                  <a:rPr lang="fr-FR" sz="2200" dirty="0"/>
                  <a:t> : </a:t>
                </a:r>
                <a:r>
                  <a:rPr lang="fr-FR" sz="2200" b="1" u="sng" dirty="0"/>
                  <a:t>l’analyse d’une table de contingence</a:t>
                </a:r>
              </a:p>
              <a:p>
                <a:pPr marL="0" indent="0" algn="ctr">
                  <a:lnSpc>
                    <a:spcPct val="80000"/>
                  </a:lnSpc>
                  <a:buNone/>
                </a:pPr>
                <a:endParaRPr lang="fr-FR" sz="1200" b="1" u="sng" dirty="0"/>
              </a:p>
              <a:p>
                <a:pPr marL="0" indent="0">
                  <a:lnSpc>
                    <a:spcPct val="80000"/>
                  </a:lnSpc>
                  <a:buNone/>
                </a:pPr>
                <a:r>
                  <a:rPr lang="fr-FR" sz="1800" i="1" dirty="0"/>
                  <a:t>Exemple : Comparer les groupes d’hommes (H) et femmes (F) quand à leur choix parmi X produits (le produit Pi est choisit ou pas).</a:t>
                </a:r>
                <a:endParaRPr lang="fr-FR" sz="1800" b="1" u="sng" dirty="0"/>
              </a:p>
              <a:p>
                <a:pPr marL="0" indent="0">
                  <a:lnSpc>
                    <a:spcPct val="80000"/>
                  </a:lnSpc>
                  <a:buNone/>
                </a:pPr>
                <a:r>
                  <a:rPr lang="fr-FR" sz="2200" dirty="0"/>
                  <a:t>On va étudier si les effectifs de chaque case sont improbables </a:t>
                </a:r>
                <a:r>
                  <a:rPr lang="fr-FR" sz="2200" dirty="0" err="1"/>
                  <a:t>ie</a:t>
                </a:r>
                <a:r>
                  <a:rPr lang="fr-FR" sz="2200" dirty="0"/>
                  <a:t>. s’il y un lien entre la variable de groupe et les modalités (« étiquettes ») de X.</a:t>
                </a:r>
                <a:br>
                  <a:rPr lang="fr-FR" sz="2200" dirty="0"/>
                </a:br>
                <a:br>
                  <a:rPr lang="fr-FR" sz="2200" dirty="0"/>
                </a:br>
                <a14:m>
                  <m:oMath xmlns:m="http://schemas.openxmlformats.org/officeDocument/2006/math">
                    <m:sSub>
                      <m:sSubPr>
                        <m:ctrlPr>
                          <a:rPr lang="fr-FR" sz="2200" i="1" dirty="0">
                            <a:latin typeface="Cambria Math" panose="02040503050406030204" pitchFamily="18" charset="0"/>
                          </a:rPr>
                        </m:ctrlPr>
                      </m:sSubPr>
                      <m:e>
                        <m:r>
                          <a:rPr lang="fr-FR" sz="2200" i="1" dirty="0">
                            <a:latin typeface="Cambria Math" panose="02040503050406030204" pitchFamily="18" charset="0"/>
                          </a:rPr>
                          <m:t>𝐻</m:t>
                        </m:r>
                      </m:e>
                      <m:sub>
                        <m:r>
                          <a:rPr lang="fr-FR" sz="2200" i="1" dirty="0">
                            <a:latin typeface="Cambria Math" panose="02040503050406030204" pitchFamily="18" charset="0"/>
                          </a:rPr>
                          <m:t>0</m:t>
                        </m:r>
                      </m:sub>
                    </m:sSub>
                  </m:oMath>
                </a14:m>
                <a:r>
                  <a:rPr lang="fr-FR" sz="2200" dirty="0"/>
                  <a:t> : indépendance des variables (la répartition des effectifs dans </a:t>
                </a:r>
                <a:br>
                  <a:rPr lang="fr-FR" sz="2200" dirty="0"/>
                </a:br>
                <a:r>
                  <a:rPr lang="fr-FR" sz="2200" dirty="0"/>
                  <a:t>les cases est probable, équilibré, théoriquement attendu) </a:t>
                </a:r>
                <a:br>
                  <a:rPr lang="fr-FR" sz="2200" dirty="0"/>
                </a:br>
                <a:r>
                  <a:rPr lang="fr-FR" sz="2200" dirty="0"/>
                  <a:t>vs. </a:t>
                </a:r>
                <a:br>
                  <a:rPr lang="fr-FR" sz="2200" dirty="0"/>
                </a:br>
                <a14:m>
                  <m:oMath xmlns:m="http://schemas.openxmlformats.org/officeDocument/2006/math">
                    <m:sSub>
                      <m:sSubPr>
                        <m:ctrlPr>
                          <a:rPr lang="fr-FR" sz="2200" i="1" dirty="0">
                            <a:latin typeface="Cambria Math" panose="02040503050406030204" pitchFamily="18" charset="0"/>
                          </a:rPr>
                        </m:ctrlPr>
                      </m:sSubPr>
                      <m:e>
                        <m:r>
                          <a:rPr lang="fr-FR" sz="2200" i="1" dirty="0">
                            <a:latin typeface="Cambria Math" panose="02040503050406030204" pitchFamily="18" charset="0"/>
                          </a:rPr>
                          <m:t>𝐻</m:t>
                        </m:r>
                      </m:e>
                      <m:sub>
                        <m:r>
                          <a:rPr lang="fr-FR" sz="2200" i="1" dirty="0">
                            <a:latin typeface="Cambria Math" panose="02040503050406030204" pitchFamily="18" charset="0"/>
                          </a:rPr>
                          <m:t>1</m:t>
                        </m:r>
                      </m:sub>
                    </m:sSub>
                  </m:oMath>
                </a14:m>
                <a:r>
                  <a:rPr lang="fr-FR" sz="2200" dirty="0"/>
                  <a:t> : dépendance des variables (lien entre Groupe et X)</a:t>
                </a:r>
              </a:p>
              <a:p>
                <a:pPr marL="0" indent="0">
                  <a:lnSpc>
                    <a:spcPct val="80000"/>
                  </a:lnSpc>
                  <a:buNone/>
                </a:pPr>
                <a:endParaRPr lang="fr-FR" sz="2200" i="1" dirty="0"/>
              </a:p>
              <a:p>
                <a:pPr lvl="1">
                  <a:lnSpc>
                    <a:spcPct val="80000"/>
                  </a:lnSpc>
                  <a:spcBef>
                    <a:spcPts val="1000"/>
                  </a:spcBef>
                </a:pPr>
                <a:r>
                  <a:rPr lang="fr-FR" sz="2200" b="1" dirty="0"/>
                  <a:t>&lt; 5 </a:t>
                </a:r>
                <a:r>
                  <a:rPr lang="fr-FR" sz="2200" dirty="0"/>
                  <a:t>: petit échantillon, on choisira souvent un </a:t>
                </a:r>
                <a:r>
                  <a:rPr lang="fr-FR" sz="2200" b="1" u="sng" dirty="0"/>
                  <a:t>test exact de Fisher</a:t>
                </a:r>
                <a:r>
                  <a:rPr lang="fr-FR" sz="2200" dirty="0"/>
                  <a:t> </a:t>
                </a:r>
              </a:p>
              <a:p>
                <a:pPr lvl="1">
                  <a:lnSpc>
                    <a:spcPct val="80000"/>
                  </a:lnSpc>
                  <a:spcBef>
                    <a:spcPts val="1000"/>
                  </a:spcBef>
                </a:pPr>
                <a:r>
                  <a:rPr lang="fr-FR" sz="2200" b="1" dirty="0"/>
                  <a:t>&gt; 5 </a:t>
                </a:r>
                <a:r>
                  <a:rPr lang="fr-FR" sz="2200" dirty="0"/>
                  <a:t>: on choisira souvent un </a:t>
                </a:r>
                <a:r>
                  <a:rPr lang="fr-FR" sz="2200" b="1" u="sng" dirty="0"/>
                  <a:t>test du Chi-2</a:t>
                </a:r>
              </a:p>
              <a:p>
                <a:pPr marL="457200" lvl="1" indent="0">
                  <a:buNone/>
                </a:pPr>
                <a:endParaRPr lang="fr-FR" sz="2200" b="1" u="sng" dirty="0"/>
              </a:p>
            </p:txBody>
          </p:sp>
        </mc:Choice>
        <mc:Fallback xmlns="">
          <p:sp>
            <p:nvSpPr>
              <p:cNvPr id="3" name="Espace réservé du contenu 2">
                <a:extLst>
                  <a:ext uri="{FF2B5EF4-FFF2-40B4-BE49-F238E27FC236}">
                    <a16:creationId xmlns:a16="http://schemas.microsoft.com/office/drawing/2014/main" id="{2D68A784-C471-45C6-8B71-4D7B662BB0E2}"/>
                  </a:ext>
                </a:extLst>
              </p:cNvPr>
              <p:cNvSpPr>
                <a:spLocks noGrp="1" noRot="1" noChangeAspect="1" noMove="1" noResize="1" noEditPoints="1" noAdjustHandles="1" noChangeArrowheads="1" noChangeShapeType="1" noTextEdit="1"/>
              </p:cNvSpPr>
              <p:nvPr>
                <p:ph idx="1"/>
              </p:nvPr>
            </p:nvSpPr>
            <p:spPr>
              <a:xfrm>
                <a:off x="0" y="1690688"/>
                <a:ext cx="12192000" cy="5167312"/>
              </a:xfrm>
              <a:blipFill>
                <a:blip r:embed="rId3"/>
                <a:stretch>
                  <a:fillRect l="-650" t="-1887" r="-350"/>
                </a:stretch>
              </a:blipFill>
            </p:spPr>
            <p:txBody>
              <a:bodyPr/>
              <a:lstStyle/>
              <a:p>
                <a:r>
                  <a:rPr lang="fr-FR">
                    <a:noFill/>
                  </a:rPr>
                  <a:t> </a:t>
                </a:r>
              </a:p>
            </p:txBody>
          </p:sp>
        </mc:Fallback>
      </mc:AlternateContent>
      <p:grpSp>
        <p:nvGrpSpPr>
          <p:cNvPr id="10" name="Groupe 9">
            <a:extLst>
              <a:ext uri="{FF2B5EF4-FFF2-40B4-BE49-F238E27FC236}">
                <a16:creationId xmlns:a16="http://schemas.microsoft.com/office/drawing/2014/main" id="{87E38A0E-DBDF-4014-B4DE-B913E066B055}"/>
              </a:ext>
            </a:extLst>
          </p:cNvPr>
          <p:cNvGrpSpPr/>
          <p:nvPr/>
        </p:nvGrpSpPr>
        <p:grpSpPr>
          <a:xfrm>
            <a:off x="8273143" y="3847152"/>
            <a:ext cx="3918857" cy="2997200"/>
            <a:chOff x="3908007" y="4088982"/>
            <a:chExt cx="3647825" cy="2764127"/>
          </a:xfrm>
        </p:grpSpPr>
        <p:pic>
          <p:nvPicPr>
            <p:cNvPr id="11" name="Image 10">
              <a:extLst>
                <a:ext uri="{FF2B5EF4-FFF2-40B4-BE49-F238E27FC236}">
                  <a16:creationId xmlns:a16="http://schemas.microsoft.com/office/drawing/2014/main" id="{D7D0C723-DBC5-46B3-8A3C-1003FA62DAE2}"/>
                </a:ext>
              </a:extLst>
            </p:cNvPr>
            <p:cNvPicPr>
              <a:picLocks noChangeAspect="1"/>
            </p:cNvPicPr>
            <p:nvPr/>
          </p:nvPicPr>
          <p:blipFill>
            <a:blip r:embed="rId4"/>
            <a:stretch>
              <a:fillRect/>
            </a:stretch>
          </p:blipFill>
          <p:spPr>
            <a:xfrm>
              <a:off x="3908007" y="4088982"/>
              <a:ext cx="3647825" cy="2764127"/>
            </a:xfrm>
            <a:prstGeom prst="rect">
              <a:avLst/>
            </a:prstGeom>
          </p:spPr>
        </p:pic>
        <p:cxnSp>
          <p:nvCxnSpPr>
            <p:cNvPr id="12" name="Connecteur droit avec flèche 11">
              <a:extLst>
                <a:ext uri="{FF2B5EF4-FFF2-40B4-BE49-F238E27FC236}">
                  <a16:creationId xmlns:a16="http://schemas.microsoft.com/office/drawing/2014/main" id="{57A6B488-5DB0-43DB-B7D6-430F47CFE3FB}"/>
                </a:ext>
              </a:extLst>
            </p:cNvPr>
            <p:cNvCxnSpPr>
              <a:cxnSpLocks/>
            </p:cNvCxnSpPr>
            <p:nvPr/>
          </p:nvCxnSpPr>
          <p:spPr>
            <a:xfrm flipH="1">
              <a:off x="5584313" y="4989095"/>
              <a:ext cx="1586508" cy="11829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C07076D9-5DD3-45F9-9CC8-0945E7FF33FD}"/>
                </a:ext>
              </a:extLst>
            </p:cNvPr>
            <p:cNvCxnSpPr>
              <a:cxnSpLocks/>
            </p:cNvCxnSpPr>
            <p:nvPr/>
          </p:nvCxnSpPr>
          <p:spPr>
            <a:xfrm flipH="1">
              <a:off x="5605149" y="5475054"/>
              <a:ext cx="1565672" cy="689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eur droit avec flèche 13">
              <a:extLst>
                <a:ext uri="{FF2B5EF4-FFF2-40B4-BE49-F238E27FC236}">
                  <a16:creationId xmlns:a16="http://schemas.microsoft.com/office/drawing/2014/main" id="{F90D05A1-4967-4510-A127-527E53659105}"/>
                </a:ext>
              </a:extLst>
            </p:cNvPr>
            <p:cNvCxnSpPr>
              <a:cxnSpLocks/>
            </p:cNvCxnSpPr>
            <p:nvPr/>
          </p:nvCxnSpPr>
          <p:spPr>
            <a:xfrm>
              <a:off x="5563478" y="5471045"/>
              <a:ext cx="41671" cy="7010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346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D3C2E-F356-4BB5-908E-15AE4713D294}"/>
              </a:ext>
            </a:extLst>
          </p:cNvPr>
          <p:cNvSpPr>
            <a:spLocks noGrp="1"/>
          </p:cNvSpPr>
          <p:nvPr>
            <p:ph type="title"/>
          </p:nvPr>
        </p:nvSpPr>
        <p:spPr/>
        <p:txBody>
          <a:bodyPr/>
          <a:lstStyle/>
          <a:p>
            <a:r>
              <a:rPr lang="fr-FR" dirty="0"/>
              <a:t>IV) Mise en situation – Test Bivarié</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2D68A784-C471-45C6-8B71-4D7B662BB0E2}"/>
                  </a:ext>
                </a:extLst>
              </p:cNvPr>
              <p:cNvSpPr>
                <a:spLocks noGrp="1"/>
              </p:cNvSpPr>
              <p:nvPr>
                <p:ph idx="1"/>
              </p:nvPr>
            </p:nvSpPr>
            <p:spPr>
              <a:xfrm>
                <a:off x="0" y="1690688"/>
                <a:ext cx="12192000" cy="5167312"/>
              </a:xfrm>
            </p:spPr>
            <p:txBody>
              <a:bodyPr>
                <a:noAutofit/>
              </a:bodyPr>
              <a:lstStyle/>
              <a:p>
                <a:pPr marL="0" indent="0" algn="ctr">
                  <a:lnSpc>
                    <a:spcPct val="80000"/>
                  </a:lnSpc>
                  <a:buNone/>
                </a:pPr>
                <a:r>
                  <a:rPr lang="fr-FR" sz="2200" dirty="0"/>
                  <a:t>Situation : </a:t>
                </a:r>
                <a:r>
                  <a:rPr lang="fr-FR" sz="2200" b="1" u="sng" dirty="0"/>
                  <a:t>comparer 2 groupes (A et B)</a:t>
                </a:r>
                <a:br>
                  <a:rPr lang="fr-FR" sz="2200" b="1" u="sng" dirty="0"/>
                </a:br>
                <a:r>
                  <a:rPr lang="fr-FR" sz="2200" dirty="0"/>
                  <a:t>pour une mesure Y </a:t>
                </a:r>
                <a:r>
                  <a:rPr lang="fr-FR" sz="2200" b="1" u="sng" dirty="0"/>
                  <a:t>Quantitative</a:t>
                </a:r>
                <a:r>
                  <a:rPr lang="fr-FR" sz="2200" b="1" dirty="0"/>
                  <a:t> </a:t>
                </a:r>
                <a:r>
                  <a:rPr lang="fr-FR" sz="2200" dirty="0"/>
                  <a:t>: </a:t>
                </a:r>
                <a:r>
                  <a:rPr lang="fr-FR" sz="2200" b="1" u="sng" dirty="0"/>
                  <a:t>différences entre les moyennes de deux groupes </a:t>
                </a:r>
              </a:p>
              <a:p>
                <a:pPr marL="0" indent="0">
                  <a:lnSpc>
                    <a:spcPct val="80000"/>
                  </a:lnSpc>
                  <a:buNone/>
                </a:pPr>
                <a:endParaRPr lang="fr-FR" sz="1200" b="1" u="sng" dirty="0"/>
              </a:p>
              <a:p>
                <a:pPr marL="0" indent="0">
                  <a:lnSpc>
                    <a:spcPct val="80000"/>
                  </a:lnSpc>
                  <a:buNone/>
                </a:pPr>
                <a:r>
                  <a:rPr lang="fr-FR" sz="1800" i="1" dirty="0"/>
                  <a:t>Exemple : Y décrit le poids en kg et on veut savoir s’il est le même en moyenne pour le groupe A et B. </a:t>
                </a:r>
              </a:p>
              <a:p>
                <a:pPr marL="0" indent="0">
                  <a:lnSpc>
                    <a:spcPct val="80000"/>
                  </a:lnSpc>
                  <a:buNone/>
                </a:pPr>
                <a:r>
                  <a:rPr lang="fr-FR" sz="2200" dirty="0"/>
                  <a:t>On va pouvoir tester l’égalité des moyennes </a:t>
                </a:r>
                <a:r>
                  <a:rPr lang="fr-FR" sz="2200" dirty="0" err="1"/>
                  <a:t>ie</a:t>
                </a:r>
                <a:r>
                  <a:rPr lang="fr-FR" sz="2200" dirty="0"/>
                  <a:t>. </a:t>
                </a:r>
                <a:br>
                  <a:rPr lang="fr-FR" sz="2200" dirty="0"/>
                </a:br>
                <a:r>
                  <a:rPr lang="fr-FR" sz="2200" dirty="0"/>
                  <a:t>voir s’il y un lien entre la variable de groupe et les moyennes de Y pour le groupe A et B.</a:t>
                </a:r>
                <a:br>
                  <a:rPr lang="fr-FR" sz="2200" dirty="0"/>
                </a:br>
                <a14:m>
                  <m:oMath xmlns:m="http://schemas.openxmlformats.org/officeDocument/2006/math">
                    <m:sSub>
                      <m:sSubPr>
                        <m:ctrlPr>
                          <a:rPr lang="fr-FR" sz="2200" i="1" dirty="0">
                            <a:latin typeface="Cambria Math" panose="02040503050406030204" pitchFamily="18" charset="0"/>
                          </a:rPr>
                        </m:ctrlPr>
                      </m:sSubPr>
                      <m:e>
                        <m:r>
                          <a:rPr lang="fr-FR" sz="2200" i="1" dirty="0">
                            <a:latin typeface="Cambria Math" panose="02040503050406030204" pitchFamily="18" charset="0"/>
                          </a:rPr>
                          <m:t>𝐻</m:t>
                        </m:r>
                      </m:e>
                      <m:sub>
                        <m:r>
                          <a:rPr lang="fr-FR" sz="2200" i="1" dirty="0">
                            <a:latin typeface="Cambria Math" panose="02040503050406030204" pitchFamily="18" charset="0"/>
                          </a:rPr>
                          <m:t>0</m:t>
                        </m:r>
                      </m:sub>
                    </m:sSub>
                    <m:r>
                      <a:rPr lang="fr-FR" sz="2200" i="1"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i="1" dirty="0">
                            <a:latin typeface="Cambria Math" panose="02040503050406030204" pitchFamily="18" charset="0"/>
                          </a:rPr>
                          <m:t>𝜇</m:t>
                        </m:r>
                      </m:e>
                      <m:sub>
                        <m:r>
                          <a:rPr lang="fr-FR" sz="2200" i="1" dirty="0">
                            <a:latin typeface="Cambria Math" panose="02040503050406030204" pitchFamily="18" charset="0"/>
                          </a:rPr>
                          <m:t>𝐴</m:t>
                        </m:r>
                      </m:sub>
                    </m:sSub>
                    <m:r>
                      <a:rPr lang="fr-FR" sz="2200" i="1" dirty="0">
                        <a:latin typeface="Cambria Math" panose="02040503050406030204" pitchFamily="18" charset="0"/>
                      </a:rPr>
                      <m:t>=</m:t>
                    </m:r>
                    <m:sSub>
                      <m:sSubPr>
                        <m:ctrlPr>
                          <a:rPr lang="fr-FR" sz="2200" i="1" dirty="0">
                            <a:latin typeface="Cambria Math" panose="02040503050406030204" pitchFamily="18" charset="0"/>
                          </a:rPr>
                        </m:ctrlPr>
                      </m:sSubPr>
                      <m:e>
                        <m:r>
                          <a:rPr lang="fr-FR" sz="2200" i="1" dirty="0">
                            <a:latin typeface="Cambria Math" panose="02040503050406030204" pitchFamily="18" charset="0"/>
                          </a:rPr>
                          <m:t>𝜇</m:t>
                        </m:r>
                      </m:e>
                      <m:sub>
                        <m:r>
                          <a:rPr lang="fr-FR" sz="2200" i="1" dirty="0">
                            <a:latin typeface="Cambria Math" panose="02040503050406030204" pitchFamily="18" charset="0"/>
                          </a:rPr>
                          <m:t>𝐵</m:t>
                        </m:r>
                      </m:sub>
                    </m:sSub>
                  </m:oMath>
                </a14:m>
                <a:r>
                  <a:rPr lang="fr-FR" sz="2200" i="1" dirty="0"/>
                  <a:t>  </a:t>
                </a:r>
                <a:br>
                  <a:rPr lang="fr-FR" sz="2200" i="1" dirty="0"/>
                </a:br>
                <a:r>
                  <a:rPr lang="fr-FR" sz="2200" i="1" dirty="0"/>
                  <a:t>vs.</a:t>
                </a:r>
                <a:br>
                  <a:rPr lang="fr-FR" sz="2200" i="1" dirty="0"/>
                </a:br>
                <a14:m>
                  <m:oMath xmlns:m="http://schemas.openxmlformats.org/officeDocument/2006/math">
                    <m:sSub>
                      <m:sSubPr>
                        <m:ctrlPr>
                          <a:rPr lang="fr-FR" sz="2200" i="1" dirty="0">
                            <a:latin typeface="Cambria Math" panose="02040503050406030204" pitchFamily="18" charset="0"/>
                          </a:rPr>
                        </m:ctrlPr>
                      </m:sSubPr>
                      <m:e>
                        <m:sSub>
                          <m:sSubPr>
                            <m:ctrlPr>
                              <a:rPr lang="fr-FR" sz="2200" i="1" dirty="0">
                                <a:latin typeface="Cambria Math" panose="02040503050406030204" pitchFamily="18" charset="0"/>
                              </a:rPr>
                            </m:ctrlPr>
                          </m:sSubPr>
                          <m:e>
                            <m:r>
                              <a:rPr lang="fr-FR" sz="2200" i="1" dirty="0">
                                <a:latin typeface="Cambria Math" panose="02040503050406030204" pitchFamily="18" charset="0"/>
                              </a:rPr>
                              <m:t>𝐻</m:t>
                            </m:r>
                          </m:e>
                          <m:sub>
                            <m:r>
                              <a:rPr lang="fr-FR" sz="2200" i="1" dirty="0">
                                <a:latin typeface="Cambria Math" panose="02040503050406030204" pitchFamily="18" charset="0"/>
                              </a:rPr>
                              <m:t>1</m:t>
                            </m:r>
                          </m:sub>
                        </m:sSub>
                        <m:r>
                          <a:rPr lang="fr-FR" sz="2200" i="1" dirty="0">
                            <a:latin typeface="Cambria Math" panose="02040503050406030204" pitchFamily="18" charset="0"/>
                          </a:rPr>
                          <m:t> : </m:t>
                        </m:r>
                        <m:r>
                          <a:rPr lang="fr-FR" sz="2200" i="1" dirty="0">
                            <a:latin typeface="Cambria Math" panose="02040503050406030204" pitchFamily="18" charset="0"/>
                          </a:rPr>
                          <m:t>𝜇</m:t>
                        </m:r>
                      </m:e>
                      <m:sub>
                        <m:r>
                          <a:rPr lang="fr-FR" sz="2200" i="1" dirty="0">
                            <a:latin typeface="Cambria Math" panose="02040503050406030204" pitchFamily="18" charset="0"/>
                          </a:rPr>
                          <m:t>𝐴</m:t>
                        </m:r>
                      </m:sub>
                    </m:sSub>
                    <m:r>
                      <a:rPr lang="fr-FR" sz="2200" i="1"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i="1" dirty="0">
                            <a:latin typeface="Cambria Math" panose="02040503050406030204" pitchFamily="18" charset="0"/>
                          </a:rPr>
                          <m:t>𝜇</m:t>
                        </m:r>
                      </m:e>
                      <m:sub>
                        <m:r>
                          <a:rPr lang="fr-FR" sz="2200" i="1" dirty="0">
                            <a:latin typeface="Cambria Math" panose="02040503050406030204" pitchFamily="18" charset="0"/>
                          </a:rPr>
                          <m:t>𝐵</m:t>
                        </m:r>
                      </m:sub>
                    </m:sSub>
                  </m:oMath>
                </a14:m>
                <a:r>
                  <a:rPr lang="fr-FR" sz="2200" dirty="0"/>
                  <a:t> (lien entre Groupe et Y)</a:t>
                </a:r>
              </a:p>
            </p:txBody>
          </p:sp>
        </mc:Choice>
        <mc:Fallback xmlns="">
          <p:sp>
            <p:nvSpPr>
              <p:cNvPr id="3" name="Espace réservé du contenu 2">
                <a:extLst>
                  <a:ext uri="{FF2B5EF4-FFF2-40B4-BE49-F238E27FC236}">
                    <a16:creationId xmlns:a16="http://schemas.microsoft.com/office/drawing/2014/main" id="{2D68A784-C471-45C6-8B71-4D7B662BB0E2}"/>
                  </a:ext>
                </a:extLst>
              </p:cNvPr>
              <p:cNvSpPr>
                <a:spLocks noGrp="1" noRot="1" noChangeAspect="1" noMove="1" noResize="1" noEditPoints="1" noAdjustHandles="1" noChangeArrowheads="1" noChangeShapeType="1" noTextEdit="1"/>
              </p:cNvSpPr>
              <p:nvPr>
                <p:ph idx="1"/>
              </p:nvPr>
            </p:nvSpPr>
            <p:spPr>
              <a:xfrm>
                <a:off x="0" y="1690688"/>
                <a:ext cx="12192000" cy="5167312"/>
              </a:xfrm>
              <a:blipFill>
                <a:blip r:embed="rId3"/>
                <a:stretch>
                  <a:fillRect l="-650" t="-1887"/>
                </a:stretch>
              </a:blipFill>
            </p:spPr>
            <p:txBody>
              <a:bodyPr/>
              <a:lstStyle/>
              <a:p>
                <a:r>
                  <a:rPr lang="fr-FR">
                    <a:noFill/>
                  </a:rPr>
                  <a:t> </a:t>
                </a:r>
              </a:p>
            </p:txBody>
          </p:sp>
        </mc:Fallback>
      </mc:AlternateContent>
      <p:grpSp>
        <p:nvGrpSpPr>
          <p:cNvPr id="5" name="Groupe 4">
            <a:extLst>
              <a:ext uri="{FF2B5EF4-FFF2-40B4-BE49-F238E27FC236}">
                <a16:creationId xmlns:a16="http://schemas.microsoft.com/office/drawing/2014/main" id="{2464D210-B531-4A69-9A78-5C6D70B1FC07}"/>
              </a:ext>
            </a:extLst>
          </p:cNvPr>
          <p:cNvGrpSpPr/>
          <p:nvPr/>
        </p:nvGrpSpPr>
        <p:grpSpPr>
          <a:xfrm>
            <a:off x="8977744" y="3616036"/>
            <a:ext cx="3214255" cy="3080719"/>
            <a:chOff x="7199848" y="3262714"/>
            <a:chExt cx="4618341" cy="3543527"/>
          </a:xfrm>
        </p:grpSpPr>
        <p:pic>
          <p:nvPicPr>
            <p:cNvPr id="6" name="Picture 2" descr="Test T dans R: Excellente Référence - Datanovia">
              <a:extLst>
                <a:ext uri="{FF2B5EF4-FFF2-40B4-BE49-F238E27FC236}">
                  <a16:creationId xmlns:a16="http://schemas.microsoft.com/office/drawing/2014/main" id="{6C84A227-8551-4E98-99D3-2A678A91D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848" y="3262714"/>
              <a:ext cx="4618341" cy="35435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10AE3B3-B26D-4E30-908A-4D34306DEC7C}"/>
                </a:ext>
              </a:extLst>
            </p:cNvPr>
            <p:cNvSpPr txBox="1"/>
            <p:nvPr/>
          </p:nvSpPr>
          <p:spPr>
            <a:xfrm>
              <a:off x="8766629" y="6300854"/>
              <a:ext cx="456504" cy="424816"/>
            </a:xfrm>
            <a:prstGeom prst="rect">
              <a:avLst/>
            </a:prstGeom>
            <a:solidFill>
              <a:schemeClr val="tx1"/>
            </a:solidFill>
          </p:spPr>
          <p:txBody>
            <a:bodyPr wrap="none" rtlCol="0">
              <a:spAutoFit/>
            </a:bodyPr>
            <a:lstStyle/>
            <a:p>
              <a:r>
                <a:rPr lang="fr-FR" dirty="0">
                  <a:solidFill>
                    <a:schemeClr val="bg1"/>
                  </a:solidFill>
                </a:rPr>
                <a:t>A</a:t>
              </a:r>
            </a:p>
          </p:txBody>
        </p:sp>
        <p:sp>
          <p:nvSpPr>
            <p:cNvPr id="8" name="ZoneTexte 7">
              <a:extLst>
                <a:ext uri="{FF2B5EF4-FFF2-40B4-BE49-F238E27FC236}">
                  <a16:creationId xmlns:a16="http://schemas.microsoft.com/office/drawing/2014/main" id="{2D693F61-004A-4282-99B4-41026B46B94B}"/>
                </a:ext>
              </a:extLst>
            </p:cNvPr>
            <p:cNvSpPr txBox="1"/>
            <p:nvPr/>
          </p:nvSpPr>
          <p:spPr>
            <a:xfrm>
              <a:off x="10535810" y="6308209"/>
              <a:ext cx="444987" cy="424816"/>
            </a:xfrm>
            <a:prstGeom prst="rect">
              <a:avLst/>
            </a:prstGeom>
            <a:noFill/>
          </p:spPr>
          <p:txBody>
            <a:bodyPr wrap="none" rtlCol="0">
              <a:spAutoFit/>
            </a:bodyPr>
            <a:lstStyle/>
            <a:p>
              <a:r>
                <a:rPr lang="fr-FR" dirty="0">
                  <a:solidFill>
                    <a:schemeClr val="bg1"/>
                  </a:solidFill>
                </a:rPr>
                <a:t>B</a:t>
              </a:r>
            </a:p>
          </p:txBody>
        </p:sp>
      </p:grpSp>
      <p:sp>
        <p:nvSpPr>
          <p:cNvPr id="9" name="ZoneTexte 8">
            <a:extLst>
              <a:ext uri="{FF2B5EF4-FFF2-40B4-BE49-F238E27FC236}">
                <a16:creationId xmlns:a16="http://schemas.microsoft.com/office/drawing/2014/main" id="{05688FA9-BBA9-45D3-B431-0E768115C1D2}"/>
              </a:ext>
            </a:extLst>
          </p:cNvPr>
          <p:cNvSpPr txBox="1"/>
          <p:nvPr/>
        </p:nvSpPr>
        <p:spPr>
          <a:xfrm>
            <a:off x="11305590" y="6282057"/>
            <a:ext cx="309700" cy="369332"/>
          </a:xfrm>
          <a:prstGeom prst="rect">
            <a:avLst/>
          </a:prstGeom>
          <a:solidFill>
            <a:schemeClr val="tx1"/>
          </a:solidFill>
        </p:spPr>
        <p:txBody>
          <a:bodyPr wrap="none" rtlCol="0">
            <a:spAutoFit/>
          </a:bodyPr>
          <a:lstStyle/>
          <a:p>
            <a:r>
              <a:rPr lang="fr-FR" dirty="0">
                <a:solidFill>
                  <a:schemeClr val="bg1"/>
                </a:solidFill>
              </a:rPr>
              <a:t>B</a:t>
            </a:r>
          </a:p>
        </p:txBody>
      </p:sp>
    </p:spTree>
    <p:extLst>
      <p:ext uri="{BB962C8B-B14F-4D97-AF65-F5344CB8AC3E}">
        <p14:creationId xmlns:p14="http://schemas.microsoft.com/office/powerpoint/2010/main" val="2808305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D3C2E-F356-4BB5-908E-15AE4713D294}"/>
              </a:ext>
            </a:extLst>
          </p:cNvPr>
          <p:cNvSpPr>
            <a:spLocks noGrp="1"/>
          </p:cNvSpPr>
          <p:nvPr>
            <p:ph type="title"/>
          </p:nvPr>
        </p:nvSpPr>
        <p:spPr/>
        <p:txBody>
          <a:bodyPr/>
          <a:lstStyle/>
          <a:p>
            <a:r>
              <a:rPr lang="fr-FR" dirty="0"/>
              <a:t>IV) Mise en situation – Test Bivarié</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2D68A784-C471-45C6-8B71-4D7B662BB0E2}"/>
                  </a:ext>
                </a:extLst>
              </p:cNvPr>
              <p:cNvSpPr>
                <a:spLocks noGrp="1"/>
              </p:cNvSpPr>
              <p:nvPr>
                <p:ph idx="1"/>
              </p:nvPr>
            </p:nvSpPr>
            <p:spPr>
              <a:xfrm>
                <a:off x="0" y="1690688"/>
                <a:ext cx="12192000" cy="5167312"/>
              </a:xfrm>
            </p:spPr>
            <p:txBody>
              <a:bodyPr>
                <a:noAutofit/>
              </a:bodyPr>
              <a:lstStyle/>
              <a:p>
                <a:pPr marL="0" indent="0" algn="ctr">
                  <a:lnSpc>
                    <a:spcPct val="80000"/>
                  </a:lnSpc>
                  <a:buNone/>
                </a:pPr>
                <a:r>
                  <a:rPr lang="fr-FR" sz="2200" dirty="0"/>
                  <a:t>Situation : </a:t>
                </a:r>
                <a:r>
                  <a:rPr lang="fr-FR" sz="2200" b="1" u="sng" dirty="0"/>
                  <a:t>comparer 2 groupes (A et B)</a:t>
                </a:r>
                <a:br>
                  <a:rPr lang="fr-FR" sz="2200" b="1" u="sng" dirty="0"/>
                </a:br>
                <a:r>
                  <a:rPr lang="fr-FR" sz="2200" dirty="0"/>
                  <a:t>pour une mesure Y </a:t>
                </a:r>
                <a:r>
                  <a:rPr lang="fr-FR" sz="2200" b="1" u="sng" dirty="0"/>
                  <a:t>Quantitative</a:t>
                </a:r>
                <a:r>
                  <a:rPr lang="fr-FR" sz="2200" b="1" dirty="0"/>
                  <a:t> </a:t>
                </a:r>
                <a:r>
                  <a:rPr lang="fr-FR" sz="2200" dirty="0"/>
                  <a:t>: </a:t>
                </a:r>
                <a:r>
                  <a:rPr lang="fr-FR" sz="2200" b="1" u="sng" dirty="0"/>
                  <a:t>différences entre les moyennes de deux groupes </a:t>
                </a:r>
              </a:p>
              <a:p>
                <a:pPr marL="0" indent="0">
                  <a:lnSpc>
                    <a:spcPct val="80000"/>
                  </a:lnSpc>
                  <a:buNone/>
                </a:pPr>
                <a:endParaRPr lang="fr-FR" sz="1200" b="1" u="sng" dirty="0"/>
              </a:p>
              <a:p>
                <a:pPr marL="0" indent="0">
                  <a:lnSpc>
                    <a:spcPct val="80000"/>
                  </a:lnSpc>
                  <a:buNone/>
                </a:pPr>
                <a:r>
                  <a:rPr lang="fr-FR" sz="1800" i="1" dirty="0"/>
                  <a:t>Exemple : Y décrit le poids en kg et on veut savoir s’il est le même en moyenne pour le groupe A et B. </a:t>
                </a:r>
              </a:p>
              <a:p>
                <a:pPr marL="0" indent="0">
                  <a:lnSpc>
                    <a:spcPct val="80000"/>
                  </a:lnSpc>
                  <a:buNone/>
                </a:pPr>
                <a:r>
                  <a:rPr lang="fr-FR" sz="2200" dirty="0"/>
                  <a:t>On va pouvoir tester l’égalité des moyennes </a:t>
                </a:r>
                <a:r>
                  <a:rPr lang="fr-FR" sz="2200" dirty="0" err="1"/>
                  <a:t>ie</a:t>
                </a:r>
                <a:r>
                  <a:rPr lang="fr-FR" sz="2200" dirty="0"/>
                  <a:t>. </a:t>
                </a:r>
                <a:br>
                  <a:rPr lang="fr-FR" sz="2200" dirty="0"/>
                </a:br>
                <a:r>
                  <a:rPr lang="fr-FR" sz="2200" dirty="0"/>
                  <a:t>voir s’il y un lien entre la variable de groupe et les moyennes de Y pour le groupe A et B.</a:t>
                </a:r>
                <a:br>
                  <a:rPr lang="fr-FR" sz="2200" dirty="0"/>
                </a:br>
                <a14:m>
                  <m:oMath xmlns:m="http://schemas.openxmlformats.org/officeDocument/2006/math">
                    <m:sSub>
                      <m:sSubPr>
                        <m:ctrlPr>
                          <a:rPr lang="fr-FR" sz="2200" i="1" dirty="0">
                            <a:latin typeface="Cambria Math" panose="02040503050406030204" pitchFamily="18" charset="0"/>
                          </a:rPr>
                        </m:ctrlPr>
                      </m:sSubPr>
                      <m:e>
                        <m:r>
                          <a:rPr lang="fr-FR" sz="2200" i="1" dirty="0">
                            <a:latin typeface="Cambria Math" panose="02040503050406030204" pitchFamily="18" charset="0"/>
                          </a:rPr>
                          <m:t>𝐻</m:t>
                        </m:r>
                      </m:e>
                      <m:sub>
                        <m:r>
                          <a:rPr lang="fr-FR" sz="2200" i="1" dirty="0">
                            <a:latin typeface="Cambria Math" panose="02040503050406030204" pitchFamily="18" charset="0"/>
                          </a:rPr>
                          <m:t>0</m:t>
                        </m:r>
                      </m:sub>
                    </m:sSub>
                    <m:r>
                      <a:rPr lang="fr-FR" sz="2200" i="1"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i="1" dirty="0">
                            <a:latin typeface="Cambria Math" panose="02040503050406030204" pitchFamily="18" charset="0"/>
                          </a:rPr>
                          <m:t>𝜇</m:t>
                        </m:r>
                      </m:e>
                      <m:sub>
                        <m:r>
                          <a:rPr lang="fr-FR" sz="2200" i="1" dirty="0">
                            <a:latin typeface="Cambria Math" panose="02040503050406030204" pitchFamily="18" charset="0"/>
                          </a:rPr>
                          <m:t>𝐴</m:t>
                        </m:r>
                      </m:sub>
                    </m:sSub>
                    <m:r>
                      <a:rPr lang="fr-FR" sz="2200" i="1" dirty="0">
                        <a:latin typeface="Cambria Math" panose="02040503050406030204" pitchFamily="18" charset="0"/>
                      </a:rPr>
                      <m:t>=</m:t>
                    </m:r>
                    <m:sSub>
                      <m:sSubPr>
                        <m:ctrlPr>
                          <a:rPr lang="fr-FR" sz="2200" i="1" dirty="0">
                            <a:latin typeface="Cambria Math" panose="02040503050406030204" pitchFamily="18" charset="0"/>
                          </a:rPr>
                        </m:ctrlPr>
                      </m:sSubPr>
                      <m:e>
                        <m:r>
                          <a:rPr lang="fr-FR" sz="2200" i="1" dirty="0">
                            <a:latin typeface="Cambria Math" panose="02040503050406030204" pitchFamily="18" charset="0"/>
                          </a:rPr>
                          <m:t>𝜇</m:t>
                        </m:r>
                      </m:e>
                      <m:sub>
                        <m:r>
                          <a:rPr lang="fr-FR" sz="2200" i="1" dirty="0">
                            <a:latin typeface="Cambria Math" panose="02040503050406030204" pitchFamily="18" charset="0"/>
                          </a:rPr>
                          <m:t>𝐵</m:t>
                        </m:r>
                      </m:sub>
                    </m:sSub>
                  </m:oMath>
                </a14:m>
                <a:r>
                  <a:rPr lang="fr-FR" sz="2200" i="1" dirty="0"/>
                  <a:t>  </a:t>
                </a:r>
                <a:br>
                  <a:rPr lang="fr-FR" sz="2200" i="1" dirty="0"/>
                </a:br>
                <a:r>
                  <a:rPr lang="fr-FR" sz="2200" i="1" dirty="0"/>
                  <a:t>vs.</a:t>
                </a:r>
                <a:br>
                  <a:rPr lang="fr-FR" sz="2200" i="1" dirty="0"/>
                </a:br>
                <a14:m>
                  <m:oMath xmlns:m="http://schemas.openxmlformats.org/officeDocument/2006/math">
                    <m:sSub>
                      <m:sSubPr>
                        <m:ctrlPr>
                          <a:rPr lang="fr-FR" sz="2200" i="1" dirty="0">
                            <a:latin typeface="Cambria Math" panose="02040503050406030204" pitchFamily="18" charset="0"/>
                          </a:rPr>
                        </m:ctrlPr>
                      </m:sSubPr>
                      <m:e>
                        <m:sSub>
                          <m:sSubPr>
                            <m:ctrlPr>
                              <a:rPr lang="fr-FR" sz="2200" i="1" dirty="0">
                                <a:latin typeface="Cambria Math" panose="02040503050406030204" pitchFamily="18" charset="0"/>
                              </a:rPr>
                            </m:ctrlPr>
                          </m:sSubPr>
                          <m:e>
                            <m:r>
                              <a:rPr lang="fr-FR" sz="2200" i="1" dirty="0">
                                <a:latin typeface="Cambria Math" panose="02040503050406030204" pitchFamily="18" charset="0"/>
                              </a:rPr>
                              <m:t>𝐻</m:t>
                            </m:r>
                          </m:e>
                          <m:sub>
                            <m:r>
                              <a:rPr lang="fr-FR" sz="2200" i="1" dirty="0">
                                <a:latin typeface="Cambria Math" panose="02040503050406030204" pitchFamily="18" charset="0"/>
                              </a:rPr>
                              <m:t>1</m:t>
                            </m:r>
                          </m:sub>
                        </m:sSub>
                        <m:r>
                          <a:rPr lang="fr-FR" sz="2200" i="1" dirty="0">
                            <a:latin typeface="Cambria Math" panose="02040503050406030204" pitchFamily="18" charset="0"/>
                          </a:rPr>
                          <m:t> : </m:t>
                        </m:r>
                        <m:r>
                          <a:rPr lang="fr-FR" sz="2200" i="1" dirty="0">
                            <a:latin typeface="Cambria Math" panose="02040503050406030204" pitchFamily="18" charset="0"/>
                          </a:rPr>
                          <m:t>𝜇</m:t>
                        </m:r>
                      </m:e>
                      <m:sub>
                        <m:r>
                          <a:rPr lang="fr-FR" sz="2200" i="1" dirty="0">
                            <a:latin typeface="Cambria Math" panose="02040503050406030204" pitchFamily="18" charset="0"/>
                          </a:rPr>
                          <m:t>𝐴</m:t>
                        </m:r>
                      </m:sub>
                    </m:sSub>
                    <m:r>
                      <a:rPr lang="fr-FR" sz="2200" i="1"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i="1" dirty="0">
                            <a:latin typeface="Cambria Math" panose="02040503050406030204" pitchFamily="18" charset="0"/>
                          </a:rPr>
                          <m:t>𝜇</m:t>
                        </m:r>
                      </m:e>
                      <m:sub>
                        <m:r>
                          <a:rPr lang="fr-FR" sz="2200" i="1" dirty="0">
                            <a:latin typeface="Cambria Math" panose="02040503050406030204" pitchFamily="18" charset="0"/>
                          </a:rPr>
                          <m:t>𝐵</m:t>
                        </m:r>
                      </m:sub>
                    </m:sSub>
                  </m:oMath>
                </a14:m>
                <a:r>
                  <a:rPr lang="fr-FR" sz="2200" dirty="0"/>
                  <a:t> (lien entre Groupe et Y)</a:t>
                </a:r>
              </a:p>
              <a:p>
                <a:pPr marL="0" indent="0">
                  <a:lnSpc>
                    <a:spcPct val="80000"/>
                  </a:lnSpc>
                  <a:buNone/>
                </a:pPr>
                <a:endParaRPr lang="fr-FR" sz="2200" i="1" dirty="0"/>
              </a:p>
              <a:p>
                <a:pPr lvl="1">
                  <a:lnSpc>
                    <a:spcPct val="80000"/>
                  </a:lnSpc>
                  <a:spcBef>
                    <a:spcPts val="1000"/>
                  </a:spcBef>
                </a:pPr>
                <a:r>
                  <a:rPr lang="fr-FR" sz="2200" b="1" dirty="0"/>
                  <a:t>&lt; 30 </a:t>
                </a:r>
                <a:r>
                  <a:rPr lang="fr-FR" sz="2200" dirty="0"/>
                  <a:t>: petit échantillon, on utilisera souvent le </a:t>
                </a:r>
                <a:r>
                  <a:rPr lang="fr-FR" sz="2200" b="1" u="sng" dirty="0"/>
                  <a:t>test U de Mann-</a:t>
                </a:r>
                <a:r>
                  <a:rPr lang="fr-FR" sz="2200" b="1" u="sng" dirty="0" err="1"/>
                  <a:t>Withney</a:t>
                </a:r>
                <a:br>
                  <a:rPr lang="fr-FR" sz="2200" b="1" u="sng" dirty="0"/>
                </a:br>
                <a:r>
                  <a:rPr lang="fr-FR" sz="2200" dirty="0">
                    <a:sym typeface="Wingdings" panose="05000000000000000000" pitchFamily="2" charset="2"/>
                  </a:rPr>
                  <a:t> </a:t>
                </a:r>
                <a:r>
                  <a:rPr lang="fr-FR" sz="2200" dirty="0"/>
                  <a:t> </a:t>
                </a:r>
                <a:r>
                  <a:rPr lang="fr-FR" sz="2200" b="1" u="sng" dirty="0"/>
                  <a:t>test de la somme des rangs de Wilcoxon</a:t>
                </a:r>
                <a:endParaRPr lang="fr-FR" sz="2200" dirty="0"/>
              </a:p>
              <a:p>
                <a:pPr lvl="1">
                  <a:lnSpc>
                    <a:spcPct val="80000"/>
                  </a:lnSpc>
                  <a:spcBef>
                    <a:spcPts val="1000"/>
                  </a:spcBef>
                </a:pPr>
                <a:r>
                  <a:rPr lang="fr-FR" sz="2200" b="1" dirty="0"/>
                  <a:t>&gt; 30 </a:t>
                </a:r>
                <a:r>
                  <a:rPr lang="fr-FR" sz="2200" dirty="0"/>
                  <a:t>: grands échantillons, on utilisera souvent le </a:t>
                </a:r>
                <a:r>
                  <a:rPr lang="fr-FR" sz="2200" b="1" u="sng" dirty="0"/>
                  <a:t>test t de </a:t>
                </a:r>
                <a:r>
                  <a:rPr lang="fr-FR" sz="2200" b="1" u="sng" dirty="0" err="1"/>
                  <a:t>Student</a:t>
                </a:r>
                <a:r>
                  <a:rPr lang="fr-FR" sz="2200" dirty="0"/>
                  <a:t> </a:t>
                </a:r>
                <a:br>
                  <a:rPr lang="fr-FR" sz="2200" dirty="0"/>
                </a:br>
                <a:r>
                  <a:rPr lang="fr-FR" sz="2200" dirty="0"/>
                  <a:t>la supposition qu’à partir de 30 échantillons tirés au sort, </a:t>
                </a:r>
                <a:br>
                  <a:rPr lang="fr-FR" sz="2200" dirty="0"/>
                </a:br>
                <a:r>
                  <a:rPr lang="fr-FR" sz="2200" dirty="0"/>
                  <a:t>la distribution suivra une loi normale (Test Shapiro-</a:t>
                </a:r>
                <a:r>
                  <a:rPr lang="fr-FR" sz="2200" dirty="0" err="1"/>
                  <a:t>Wilk</a:t>
                </a:r>
                <a:r>
                  <a:rPr lang="fr-FR" sz="2200" dirty="0"/>
                  <a:t>).</a:t>
                </a:r>
                <a:br>
                  <a:rPr lang="fr-FR" sz="2200" dirty="0"/>
                </a:br>
                <a:r>
                  <a:rPr lang="fr-FR" sz="2200" dirty="0"/>
                  <a:t>Nécessite aussi l’égalité de deux variances (Test de Fisher)</a:t>
                </a:r>
              </a:p>
            </p:txBody>
          </p:sp>
        </mc:Choice>
        <mc:Fallback xmlns="">
          <p:sp>
            <p:nvSpPr>
              <p:cNvPr id="3" name="Espace réservé du contenu 2">
                <a:extLst>
                  <a:ext uri="{FF2B5EF4-FFF2-40B4-BE49-F238E27FC236}">
                    <a16:creationId xmlns:a16="http://schemas.microsoft.com/office/drawing/2014/main" id="{2D68A784-C471-45C6-8B71-4D7B662BB0E2}"/>
                  </a:ext>
                </a:extLst>
              </p:cNvPr>
              <p:cNvSpPr>
                <a:spLocks noGrp="1" noRot="1" noChangeAspect="1" noMove="1" noResize="1" noEditPoints="1" noAdjustHandles="1" noChangeArrowheads="1" noChangeShapeType="1" noTextEdit="1"/>
              </p:cNvSpPr>
              <p:nvPr>
                <p:ph idx="1"/>
              </p:nvPr>
            </p:nvSpPr>
            <p:spPr>
              <a:xfrm>
                <a:off x="0" y="1690688"/>
                <a:ext cx="12192000" cy="5167312"/>
              </a:xfrm>
              <a:blipFill>
                <a:blip r:embed="rId3"/>
                <a:stretch>
                  <a:fillRect l="-650" t="-1887"/>
                </a:stretch>
              </a:blipFill>
            </p:spPr>
            <p:txBody>
              <a:bodyPr/>
              <a:lstStyle/>
              <a:p>
                <a:r>
                  <a:rPr lang="fr-FR">
                    <a:noFill/>
                  </a:rPr>
                  <a:t> </a:t>
                </a:r>
              </a:p>
            </p:txBody>
          </p:sp>
        </mc:Fallback>
      </mc:AlternateContent>
      <p:grpSp>
        <p:nvGrpSpPr>
          <p:cNvPr id="5" name="Groupe 4">
            <a:extLst>
              <a:ext uri="{FF2B5EF4-FFF2-40B4-BE49-F238E27FC236}">
                <a16:creationId xmlns:a16="http://schemas.microsoft.com/office/drawing/2014/main" id="{2464D210-B531-4A69-9A78-5C6D70B1FC07}"/>
              </a:ext>
            </a:extLst>
          </p:cNvPr>
          <p:cNvGrpSpPr/>
          <p:nvPr/>
        </p:nvGrpSpPr>
        <p:grpSpPr>
          <a:xfrm>
            <a:off x="8977744" y="3616036"/>
            <a:ext cx="3214255" cy="3080719"/>
            <a:chOff x="7199848" y="3262714"/>
            <a:chExt cx="4618341" cy="3543527"/>
          </a:xfrm>
        </p:grpSpPr>
        <p:pic>
          <p:nvPicPr>
            <p:cNvPr id="6" name="Picture 2" descr="Test T dans R: Excellente Référence - Datanovia">
              <a:extLst>
                <a:ext uri="{FF2B5EF4-FFF2-40B4-BE49-F238E27FC236}">
                  <a16:creationId xmlns:a16="http://schemas.microsoft.com/office/drawing/2014/main" id="{6C84A227-8551-4E98-99D3-2A678A91D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848" y="3262714"/>
              <a:ext cx="4618341" cy="35435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10AE3B3-B26D-4E30-908A-4D34306DEC7C}"/>
                </a:ext>
              </a:extLst>
            </p:cNvPr>
            <p:cNvSpPr txBox="1"/>
            <p:nvPr/>
          </p:nvSpPr>
          <p:spPr>
            <a:xfrm>
              <a:off x="8766629" y="6300854"/>
              <a:ext cx="456504" cy="424816"/>
            </a:xfrm>
            <a:prstGeom prst="rect">
              <a:avLst/>
            </a:prstGeom>
            <a:solidFill>
              <a:schemeClr val="tx1"/>
            </a:solidFill>
          </p:spPr>
          <p:txBody>
            <a:bodyPr wrap="none" rtlCol="0">
              <a:spAutoFit/>
            </a:bodyPr>
            <a:lstStyle/>
            <a:p>
              <a:r>
                <a:rPr lang="fr-FR" dirty="0">
                  <a:solidFill>
                    <a:schemeClr val="bg1"/>
                  </a:solidFill>
                </a:rPr>
                <a:t>A</a:t>
              </a:r>
            </a:p>
          </p:txBody>
        </p:sp>
        <p:sp>
          <p:nvSpPr>
            <p:cNvPr id="8" name="ZoneTexte 7">
              <a:extLst>
                <a:ext uri="{FF2B5EF4-FFF2-40B4-BE49-F238E27FC236}">
                  <a16:creationId xmlns:a16="http://schemas.microsoft.com/office/drawing/2014/main" id="{2D693F61-004A-4282-99B4-41026B46B94B}"/>
                </a:ext>
              </a:extLst>
            </p:cNvPr>
            <p:cNvSpPr txBox="1"/>
            <p:nvPr/>
          </p:nvSpPr>
          <p:spPr>
            <a:xfrm>
              <a:off x="10535810" y="6308209"/>
              <a:ext cx="444987" cy="424816"/>
            </a:xfrm>
            <a:prstGeom prst="rect">
              <a:avLst/>
            </a:prstGeom>
            <a:solidFill>
              <a:schemeClr val="tx1"/>
            </a:solidFill>
          </p:spPr>
          <p:txBody>
            <a:bodyPr wrap="none" rtlCol="0">
              <a:spAutoFit/>
            </a:bodyPr>
            <a:lstStyle/>
            <a:p>
              <a:r>
                <a:rPr lang="fr-FR" dirty="0">
                  <a:solidFill>
                    <a:schemeClr val="bg1"/>
                  </a:solidFill>
                </a:rPr>
                <a:t>B</a:t>
              </a:r>
            </a:p>
          </p:txBody>
        </p:sp>
      </p:grpSp>
    </p:spTree>
    <p:extLst>
      <p:ext uri="{BB962C8B-B14F-4D97-AF65-F5344CB8AC3E}">
        <p14:creationId xmlns:p14="http://schemas.microsoft.com/office/powerpoint/2010/main" val="35211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43CD40-C7D8-4C2F-BF54-DB998B8C0DBD}"/>
              </a:ext>
            </a:extLst>
          </p:cNvPr>
          <p:cNvSpPr>
            <a:spLocks noGrp="1"/>
          </p:cNvSpPr>
          <p:nvPr>
            <p:ph type="title"/>
          </p:nvPr>
        </p:nvSpPr>
        <p:spPr/>
        <p:txBody>
          <a:bodyPr/>
          <a:lstStyle/>
          <a:p>
            <a:r>
              <a:rPr lang="fr-FR" dirty="0"/>
              <a:t>V) Mise en situation – Test ANOVA</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4F1DC4CD-B68D-4BA7-BA20-FB7917EE4134}"/>
                  </a:ext>
                </a:extLst>
              </p:cNvPr>
              <p:cNvSpPr>
                <a:spLocks noGrp="1"/>
              </p:cNvSpPr>
              <p:nvPr>
                <p:ph idx="1"/>
              </p:nvPr>
            </p:nvSpPr>
            <p:spPr>
              <a:xfrm>
                <a:off x="0" y="1690688"/>
                <a:ext cx="12192000" cy="5167311"/>
              </a:xfrm>
            </p:spPr>
            <p:txBody>
              <a:bodyPr>
                <a:normAutofit fontScale="55000" lnSpcReduction="20000"/>
              </a:bodyPr>
              <a:lstStyle/>
              <a:p>
                <a:pPr marL="0" indent="0" algn="ctr">
                  <a:lnSpc>
                    <a:spcPct val="100000"/>
                  </a:lnSpc>
                  <a:buNone/>
                </a:pPr>
                <a:r>
                  <a:rPr lang="fr-FR" sz="4000" dirty="0"/>
                  <a:t>Situation : </a:t>
                </a:r>
                <a:r>
                  <a:rPr lang="fr-FR" sz="4000" b="1" u="sng" dirty="0"/>
                  <a:t>comparer plus que 2 groupes</a:t>
                </a:r>
                <a:br>
                  <a:rPr lang="fr-FR" sz="4000" b="1" u="sng" dirty="0"/>
                </a:br>
                <a:r>
                  <a:rPr lang="fr-FR" sz="4000" dirty="0"/>
                  <a:t>pour une mesure Y </a:t>
                </a:r>
                <a:r>
                  <a:rPr lang="fr-FR" sz="4000" b="1" u="sng" dirty="0"/>
                  <a:t>Quantitative</a:t>
                </a:r>
                <a:r>
                  <a:rPr lang="fr-FR" sz="4000" b="1" dirty="0"/>
                  <a:t> </a:t>
                </a:r>
                <a:r>
                  <a:rPr lang="fr-FR" sz="4000" dirty="0"/>
                  <a:t>: </a:t>
                </a:r>
                <a:r>
                  <a:rPr lang="fr-FR" sz="4000" b="1" u="sng" dirty="0"/>
                  <a:t>différences entre plus que deux moyennes</a:t>
                </a:r>
              </a:p>
              <a:p>
                <a:pPr marL="0" indent="0">
                  <a:lnSpc>
                    <a:spcPct val="100000"/>
                  </a:lnSpc>
                  <a:buNone/>
                </a:pPr>
                <a:r>
                  <a:rPr lang="fr-FR" sz="2200" dirty="0"/>
                  <a:t>  </a:t>
                </a:r>
              </a:p>
              <a:p>
                <a:pPr marL="0" indent="0">
                  <a:lnSpc>
                    <a:spcPct val="100000"/>
                  </a:lnSpc>
                  <a:buNone/>
                </a:pPr>
                <a:r>
                  <a:rPr lang="fr-FR" sz="3300" i="1" dirty="0"/>
                  <a:t>Exemple : On étudie de souris de 7 pays différents et on veut savoir si elles sont homogènes quand à leur IMC (</a:t>
                </a:r>
                <a:r>
                  <a:rPr lang="fr-FR" sz="3300" i="1" dirty="0" err="1"/>
                  <a:t>bmi</a:t>
                </a:r>
                <a:r>
                  <a:rPr lang="fr-FR" sz="3300" i="1" dirty="0"/>
                  <a:t>). </a:t>
                </a:r>
                <a:endParaRPr lang="fr-FR" sz="3300" dirty="0"/>
              </a:p>
              <a:p>
                <a:pPr>
                  <a:lnSpc>
                    <a:spcPct val="100000"/>
                  </a:lnSpc>
                  <a:buFont typeface="Wingdings" panose="05000000000000000000" pitchFamily="2" charset="2"/>
                  <a:buChar char="ü"/>
                </a:pPr>
                <a:r>
                  <a:rPr lang="fr-FR" sz="4000" b="1" u="sng" dirty="0"/>
                  <a:t>Anova à 1 facteur</a:t>
                </a:r>
                <a:r>
                  <a:rPr lang="fr-FR" sz="4000" dirty="0"/>
                  <a:t> (paramétrique) = le groupe </a:t>
                </a:r>
                <a:r>
                  <a:rPr lang="fr-FR" sz="4000" dirty="0" err="1"/>
                  <a:t>ie</a:t>
                </a:r>
                <a:r>
                  <a:rPr lang="fr-FR" sz="4000" dirty="0"/>
                  <a:t>. 1 variable catégorielle ~ 1 variable quantitative</a:t>
                </a:r>
                <a:br>
                  <a:rPr lang="fr-FR" sz="3100" dirty="0"/>
                </a:br>
                <a:r>
                  <a:rPr lang="fr-FR" sz="2200" dirty="0"/>
                  <a:t>  </a:t>
                </a:r>
                <a:endParaRPr lang="fr-FR" sz="2200" i="1" dirty="0">
                  <a:latin typeface="Cambria Math" panose="02040503050406030204" pitchFamily="18" charset="0"/>
                </a:endParaRPr>
              </a:p>
              <a:p>
                <a:pPr marL="0" indent="0">
                  <a:lnSpc>
                    <a:spcPct val="100000"/>
                  </a:lnSpc>
                  <a:buNone/>
                </a:pPr>
                <a14:m>
                  <m:oMath xmlns:m="http://schemas.openxmlformats.org/officeDocument/2006/math">
                    <m:sSub>
                      <m:sSubPr>
                        <m:ctrlPr>
                          <a:rPr lang="fr-FR" sz="3300" i="1" dirty="0">
                            <a:latin typeface="Cambria Math" panose="02040503050406030204" pitchFamily="18" charset="0"/>
                          </a:rPr>
                        </m:ctrlPr>
                      </m:sSubPr>
                      <m:e>
                        <m:r>
                          <a:rPr lang="fr-FR" sz="3300" i="1" dirty="0">
                            <a:latin typeface="Cambria Math" panose="02040503050406030204" pitchFamily="18" charset="0"/>
                          </a:rPr>
                          <m:t>𝐻</m:t>
                        </m:r>
                      </m:e>
                      <m:sub>
                        <m:r>
                          <a:rPr lang="fr-FR" sz="3300" i="1" dirty="0">
                            <a:latin typeface="Cambria Math" panose="02040503050406030204" pitchFamily="18" charset="0"/>
                          </a:rPr>
                          <m:t>0</m:t>
                        </m:r>
                      </m:sub>
                    </m:sSub>
                    <m:r>
                      <a:rPr lang="fr-FR" sz="3300" i="1" dirty="0">
                        <a:latin typeface="Cambria Math" panose="02040503050406030204" pitchFamily="18" charset="0"/>
                      </a:rPr>
                      <m:t> : </m:t>
                    </m:r>
                    <m:sSub>
                      <m:sSubPr>
                        <m:ctrlPr>
                          <a:rPr lang="fr-FR" sz="3300" i="1" dirty="0">
                            <a:latin typeface="Cambria Math" panose="02040503050406030204" pitchFamily="18" charset="0"/>
                          </a:rPr>
                        </m:ctrlPr>
                      </m:sSubPr>
                      <m:e>
                        <m:r>
                          <a:rPr lang="fr-FR" sz="3300" i="1" dirty="0">
                            <a:latin typeface="Cambria Math" panose="02040503050406030204" pitchFamily="18" charset="0"/>
                          </a:rPr>
                          <m:t>𝜇</m:t>
                        </m:r>
                      </m:e>
                      <m:sub>
                        <m:r>
                          <a:rPr lang="fr-FR" sz="3300" i="1" dirty="0">
                            <a:latin typeface="Cambria Math" panose="02040503050406030204" pitchFamily="18" charset="0"/>
                          </a:rPr>
                          <m:t>𝐴</m:t>
                        </m:r>
                      </m:sub>
                    </m:sSub>
                    <m:r>
                      <a:rPr lang="fr-FR" sz="3300" i="1" dirty="0">
                        <a:latin typeface="Cambria Math" panose="02040503050406030204" pitchFamily="18" charset="0"/>
                      </a:rPr>
                      <m:t>=</m:t>
                    </m:r>
                    <m:sSub>
                      <m:sSubPr>
                        <m:ctrlPr>
                          <a:rPr lang="fr-FR" sz="3300" i="1" dirty="0">
                            <a:latin typeface="Cambria Math" panose="02040503050406030204" pitchFamily="18" charset="0"/>
                          </a:rPr>
                        </m:ctrlPr>
                      </m:sSubPr>
                      <m:e>
                        <m:r>
                          <a:rPr lang="fr-FR" sz="3300" i="1" dirty="0">
                            <a:latin typeface="Cambria Math" panose="02040503050406030204" pitchFamily="18" charset="0"/>
                          </a:rPr>
                          <m:t>𝜇</m:t>
                        </m:r>
                      </m:e>
                      <m:sub>
                        <m:r>
                          <a:rPr lang="fr-FR" sz="3300" i="1" dirty="0">
                            <a:latin typeface="Cambria Math" panose="02040503050406030204" pitchFamily="18" charset="0"/>
                          </a:rPr>
                          <m:t>𝐵</m:t>
                        </m:r>
                      </m:sub>
                    </m:sSub>
                    <m:r>
                      <a:rPr lang="fr-FR" sz="3300" b="0" i="1" dirty="0" smtClean="0">
                        <a:latin typeface="Cambria Math" panose="02040503050406030204" pitchFamily="18" charset="0"/>
                      </a:rPr>
                      <m:t>= …=</m:t>
                    </m:r>
                    <m:sSub>
                      <m:sSubPr>
                        <m:ctrlPr>
                          <a:rPr lang="fr-FR" sz="3300" b="0" i="1" dirty="0" smtClean="0">
                            <a:latin typeface="Cambria Math" panose="02040503050406030204" pitchFamily="18" charset="0"/>
                          </a:rPr>
                        </m:ctrlPr>
                      </m:sSubPr>
                      <m:e>
                        <m:r>
                          <a:rPr lang="fr-FR" sz="3300" b="0" i="1" dirty="0" smtClean="0">
                            <a:latin typeface="Cambria Math" panose="02040503050406030204" pitchFamily="18" charset="0"/>
                          </a:rPr>
                          <m:t>𝜇</m:t>
                        </m:r>
                      </m:e>
                      <m:sub>
                        <m:r>
                          <a:rPr lang="fr-FR" sz="3300" b="0" i="1" dirty="0" smtClean="0">
                            <a:latin typeface="Cambria Math" panose="02040503050406030204" pitchFamily="18" charset="0"/>
                          </a:rPr>
                          <m:t>𝐸</m:t>
                        </m:r>
                      </m:sub>
                    </m:sSub>
                    <m:r>
                      <a:rPr lang="fr-FR" sz="3300" b="0" i="1" dirty="0" smtClean="0">
                        <a:latin typeface="Cambria Math" panose="02040503050406030204" pitchFamily="18" charset="0"/>
                      </a:rPr>
                      <m:t>=</m:t>
                    </m:r>
                    <m:r>
                      <a:rPr lang="fr-FR" sz="3300" b="0" i="1" dirty="0" smtClean="0">
                        <a:latin typeface="Cambria Math" panose="02040503050406030204" pitchFamily="18" charset="0"/>
                      </a:rPr>
                      <m:t>𝜇</m:t>
                    </m:r>
                  </m:oMath>
                </a14:m>
                <a:r>
                  <a:rPr lang="fr-FR" sz="3300" i="1" dirty="0"/>
                  <a:t> </a:t>
                </a:r>
                <a:r>
                  <a:rPr lang="fr-FR" sz="3300" i="1" dirty="0" err="1"/>
                  <a:t>ie</a:t>
                </a:r>
                <a:r>
                  <a:rPr lang="fr-FR" sz="3300" i="1" dirty="0"/>
                  <a:t>. </a:t>
                </a:r>
                <a:br>
                  <a:rPr lang="fr-FR" sz="3300" i="1" dirty="0"/>
                </a:br>
                <a:r>
                  <a:rPr lang="fr-FR" sz="3300" i="1" dirty="0"/>
                  <a:t>les groupes ont une moyenne égale le groupe n’a pas d’influence sur Y 	</a:t>
                </a:r>
                <a:br>
                  <a:rPr lang="fr-FR" sz="3300" i="1" dirty="0"/>
                </a:br>
                <a:r>
                  <a:rPr lang="fr-FR" sz="3300" i="1" dirty="0"/>
                  <a:t>vs.</a:t>
                </a:r>
                <a:br>
                  <a:rPr lang="fr-FR" sz="3300" i="1" dirty="0"/>
                </a:br>
                <a14:m>
                  <m:oMath xmlns:m="http://schemas.openxmlformats.org/officeDocument/2006/math">
                    <m:sSub>
                      <m:sSubPr>
                        <m:ctrlPr>
                          <a:rPr lang="fr-FR" sz="3300" i="1" dirty="0">
                            <a:latin typeface="Cambria Math" panose="02040503050406030204" pitchFamily="18" charset="0"/>
                          </a:rPr>
                        </m:ctrlPr>
                      </m:sSubPr>
                      <m:e>
                        <m:r>
                          <a:rPr lang="fr-FR" sz="3300" i="1" dirty="0">
                            <a:latin typeface="Cambria Math" panose="02040503050406030204" pitchFamily="18" charset="0"/>
                          </a:rPr>
                          <m:t>𝐻</m:t>
                        </m:r>
                      </m:e>
                      <m:sub>
                        <m:r>
                          <a:rPr lang="fr-FR" sz="3300" i="1" dirty="0">
                            <a:latin typeface="Cambria Math" panose="02040503050406030204" pitchFamily="18" charset="0"/>
                          </a:rPr>
                          <m:t>1</m:t>
                        </m:r>
                      </m:sub>
                    </m:sSub>
                    <m:r>
                      <a:rPr lang="fr-FR" sz="3300" i="1" dirty="0">
                        <a:latin typeface="Cambria Math" panose="02040503050406030204" pitchFamily="18" charset="0"/>
                      </a:rPr>
                      <m:t> :</m:t>
                    </m:r>
                    <m:r>
                      <a:rPr lang="fr-FR" sz="3300" i="1" dirty="0">
                        <a:latin typeface="Cambria Math" panose="02040503050406030204" pitchFamily="18" charset="0"/>
                        <a:ea typeface="Cambria Math" panose="02040503050406030204" pitchFamily="18" charset="0"/>
                      </a:rPr>
                      <m:t>∃</m:t>
                    </m:r>
                    <m:r>
                      <a:rPr lang="fr-FR" sz="3300" i="1" dirty="0">
                        <a:latin typeface="Cambria Math" panose="02040503050406030204" pitchFamily="18" charset="0"/>
                        <a:ea typeface="Cambria Math" panose="02040503050406030204" pitchFamily="18" charset="0"/>
                      </a:rPr>
                      <m:t>𝑗</m:t>
                    </m:r>
                    <m:r>
                      <a:rPr lang="fr-FR" sz="3300" i="1" dirty="0">
                        <a:latin typeface="Cambria Math" panose="02040503050406030204" pitchFamily="18" charset="0"/>
                        <a:ea typeface="Cambria Math" panose="02040503050406030204" pitchFamily="18" charset="0"/>
                      </a:rPr>
                      <m:t>, </m:t>
                    </m:r>
                    <m:sSub>
                      <m:sSubPr>
                        <m:ctrlPr>
                          <a:rPr lang="fr-FR" sz="3300" i="1" dirty="0">
                            <a:latin typeface="Cambria Math" panose="02040503050406030204" pitchFamily="18" charset="0"/>
                            <a:ea typeface="Cambria Math" panose="02040503050406030204" pitchFamily="18" charset="0"/>
                          </a:rPr>
                        </m:ctrlPr>
                      </m:sSubPr>
                      <m:e>
                        <m:r>
                          <a:rPr lang="fr-FR" sz="3300" i="1" dirty="0">
                            <a:latin typeface="Cambria Math" panose="02040503050406030204" pitchFamily="18" charset="0"/>
                          </a:rPr>
                          <m:t>𝜇</m:t>
                        </m:r>
                      </m:e>
                      <m:sub>
                        <m:r>
                          <a:rPr lang="fr-FR" sz="3300" i="1" dirty="0">
                            <a:latin typeface="Cambria Math" panose="02040503050406030204" pitchFamily="18" charset="0"/>
                          </a:rPr>
                          <m:t>𝑗</m:t>
                        </m:r>
                      </m:sub>
                    </m:sSub>
                    <m:r>
                      <a:rPr lang="fr-FR" sz="3300" i="1" dirty="0">
                        <a:latin typeface="Cambria Math" panose="02040503050406030204" pitchFamily="18" charset="0"/>
                      </a:rPr>
                      <m:t>≠</m:t>
                    </m:r>
                    <m:r>
                      <a:rPr lang="fr-FR" sz="3300" b="0" i="1" dirty="0" smtClean="0">
                        <a:latin typeface="Cambria Math" panose="02040503050406030204" pitchFamily="18" charset="0"/>
                      </a:rPr>
                      <m:t>𝜇</m:t>
                    </m:r>
                  </m:oMath>
                </a14:m>
                <a:r>
                  <a:rPr lang="fr-FR" sz="3300" i="1" dirty="0"/>
                  <a:t> </a:t>
                </a:r>
                <a:r>
                  <a:rPr lang="fr-FR" sz="3300" i="1" dirty="0" err="1"/>
                  <a:t>ie</a:t>
                </a:r>
                <a:r>
                  <a:rPr lang="fr-FR" sz="3300" i="1" dirty="0"/>
                  <a:t>. </a:t>
                </a:r>
                <a:br>
                  <a:rPr lang="fr-FR" sz="3300" i="1" dirty="0"/>
                </a:br>
                <a:r>
                  <a:rPr lang="fr-FR" sz="3300" i="1" dirty="0"/>
                  <a:t>il existe au moins 2 moyennes différentes, le groupe influe sur Y.</a:t>
                </a:r>
              </a:p>
              <a:p>
                <a:pPr marL="0" indent="0">
                  <a:lnSpc>
                    <a:spcPct val="100000"/>
                  </a:lnSpc>
                  <a:buNone/>
                </a:pPr>
                <a:r>
                  <a:rPr lang="fr-FR" sz="2200" i="1" dirty="0"/>
                  <a:t> </a:t>
                </a:r>
              </a:p>
              <a:p>
                <a:pPr marL="0" indent="0">
                  <a:lnSpc>
                    <a:spcPct val="100000"/>
                  </a:lnSpc>
                  <a:buNone/>
                </a:pPr>
                <a:r>
                  <a:rPr lang="fr-FR" sz="3600" dirty="0"/>
                  <a:t>Hypothèses : Normalité, </a:t>
                </a:r>
                <a:r>
                  <a:rPr lang="fr-FR" sz="3600" b="1" u="sng" dirty="0"/>
                  <a:t>homoscédasticité</a:t>
                </a:r>
                <a:r>
                  <a:rPr lang="fr-FR" sz="3600" dirty="0"/>
                  <a:t> (égalité des variances)</a:t>
                </a:r>
                <a:br>
                  <a:rPr lang="fr-FR" sz="3600" dirty="0"/>
                </a:br>
                <a:r>
                  <a:rPr lang="fr-FR" sz="3600" b="1" u="sng" dirty="0"/>
                  <a:t>Test de </a:t>
                </a:r>
                <a:r>
                  <a:rPr lang="fr-FR" sz="3600" b="1" u="sng" dirty="0" err="1"/>
                  <a:t>Levene</a:t>
                </a:r>
                <a:r>
                  <a:rPr lang="fr-FR" sz="3600" dirty="0"/>
                  <a:t>, Bartlett (si min(n1, . . . , </a:t>
                </a:r>
                <a:r>
                  <a:rPr lang="fr-FR" sz="3600" dirty="0" err="1"/>
                  <a:t>np</a:t>
                </a:r>
                <a:r>
                  <a:rPr lang="fr-FR" sz="3600" dirty="0"/>
                  <a:t>) ≥ 4), </a:t>
                </a:r>
                <a:br>
                  <a:rPr lang="fr-FR" sz="3600" dirty="0"/>
                </a:br>
                <a:r>
                  <a:rPr lang="fr-FR" sz="3600" dirty="0"/>
                  <a:t>Cochran (si n1 = . . . = </a:t>
                </a:r>
                <a:r>
                  <a:rPr lang="fr-FR" sz="3600" dirty="0" err="1"/>
                  <a:t>np</a:t>
                </a:r>
                <a:r>
                  <a:rPr lang="fr-FR" sz="3600" dirty="0"/>
                  <a:t> = m), </a:t>
                </a:r>
                <a:br>
                  <a:rPr lang="fr-FR" sz="3600" dirty="0"/>
                </a:br>
                <a:r>
                  <a:rPr lang="fr-FR" sz="3600" dirty="0"/>
                  <a:t>Brown-Forsythe (utilise les médianes au lieu des moyennes+ robuste)</a:t>
                </a:r>
              </a:p>
              <a:p>
                <a:pPr marL="0" indent="0">
                  <a:lnSpc>
                    <a:spcPct val="100000"/>
                  </a:lnSpc>
                  <a:spcBef>
                    <a:spcPts val="0"/>
                  </a:spcBef>
                  <a:buNone/>
                </a:pPr>
                <a:r>
                  <a:rPr lang="fr-FR" sz="3100" dirty="0"/>
                  <a:t>  </a:t>
                </a:r>
              </a:p>
              <a:p>
                <a:pPr>
                  <a:lnSpc>
                    <a:spcPct val="100000"/>
                  </a:lnSpc>
                  <a:buFont typeface="Wingdings" panose="05000000000000000000" pitchFamily="2" charset="2"/>
                  <a:buChar char="ü"/>
                </a:pPr>
                <a:r>
                  <a:rPr lang="fr-FR" sz="4000" dirty="0"/>
                  <a:t> le </a:t>
                </a:r>
                <a:r>
                  <a:rPr lang="fr-FR" sz="4000" b="1" u="sng" dirty="0"/>
                  <a:t>Test de </a:t>
                </a:r>
                <a:r>
                  <a:rPr lang="fr-FR" sz="4000" b="1" u="sng" dirty="0" err="1"/>
                  <a:t>Kruskal</a:t>
                </a:r>
                <a:r>
                  <a:rPr lang="fr-FR" sz="4000" b="1" u="sng" dirty="0"/>
                  <a:t>–Wallis</a:t>
                </a:r>
                <a:r>
                  <a:rPr lang="fr-FR" sz="4000" dirty="0"/>
                  <a:t> = « ANOVA non paramétrique » </a:t>
                </a:r>
                <a:endParaRPr lang="fr-FR" sz="4000" i="1" dirty="0"/>
              </a:p>
              <a:p>
                <a:pPr marL="0" indent="0">
                  <a:buNone/>
                </a:pPr>
                <a:endParaRPr lang="fr-FR" sz="2200" dirty="0"/>
              </a:p>
            </p:txBody>
          </p:sp>
        </mc:Choice>
        <mc:Fallback xmlns="">
          <p:sp>
            <p:nvSpPr>
              <p:cNvPr id="3" name="Espace réservé du contenu 2">
                <a:extLst>
                  <a:ext uri="{FF2B5EF4-FFF2-40B4-BE49-F238E27FC236}">
                    <a16:creationId xmlns:a16="http://schemas.microsoft.com/office/drawing/2014/main" id="{4F1DC4CD-B68D-4BA7-BA20-FB7917EE4134}"/>
                  </a:ext>
                </a:extLst>
              </p:cNvPr>
              <p:cNvSpPr>
                <a:spLocks noGrp="1" noRot="1" noChangeAspect="1" noMove="1" noResize="1" noEditPoints="1" noAdjustHandles="1" noChangeArrowheads="1" noChangeShapeType="1" noTextEdit="1"/>
              </p:cNvSpPr>
              <p:nvPr>
                <p:ph idx="1"/>
              </p:nvPr>
            </p:nvSpPr>
            <p:spPr>
              <a:xfrm>
                <a:off x="0" y="1690688"/>
                <a:ext cx="12192000" cy="5167311"/>
              </a:xfrm>
              <a:blipFill>
                <a:blip r:embed="rId3"/>
                <a:stretch>
                  <a:fillRect l="-550" t="-1887"/>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20C71FB2-77A2-43F8-AC61-5382325C3514}"/>
              </a:ext>
            </a:extLst>
          </p:cNvPr>
          <p:cNvPicPr>
            <a:picLocks noChangeAspect="1"/>
          </p:cNvPicPr>
          <p:nvPr/>
        </p:nvPicPr>
        <p:blipFill rotWithShape="1">
          <a:blip r:embed="rId4"/>
          <a:srcRect l="3922"/>
          <a:stretch/>
        </p:blipFill>
        <p:spPr>
          <a:xfrm>
            <a:off x="7305569" y="3429000"/>
            <a:ext cx="4873731" cy="3416298"/>
          </a:xfrm>
          <a:prstGeom prst="rect">
            <a:avLst/>
          </a:prstGeom>
          <a:ln>
            <a:solidFill>
              <a:schemeClr val="tx1"/>
            </a:solidFill>
          </a:ln>
        </p:spPr>
      </p:pic>
      <p:sp>
        <p:nvSpPr>
          <p:cNvPr id="6" name="ZoneTexte 5">
            <a:extLst>
              <a:ext uri="{FF2B5EF4-FFF2-40B4-BE49-F238E27FC236}">
                <a16:creationId xmlns:a16="http://schemas.microsoft.com/office/drawing/2014/main" id="{2A1EC2FF-1F5D-46F6-A7A2-A10B65547892}"/>
              </a:ext>
            </a:extLst>
          </p:cNvPr>
          <p:cNvSpPr txBox="1"/>
          <p:nvPr/>
        </p:nvSpPr>
        <p:spPr>
          <a:xfrm>
            <a:off x="0" y="4826675"/>
            <a:ext cx="7280169" cy="2031325"/>
          </a:xfrm>
          <a:prstGeom prst="rect">
            <a:avLst/>
          </a:prstGeom>
          <a:solidFill>
            <a:schemeClr val="bg1"/>
          </a:solidFill>
        </p:spPr>
        <p:txBody>
          <a:bodyPr wrap="square" rtlCol="0">
            <a:spAutoFit/>
          </a:bodyPr>
          <a:lstStyle/>
          <a:p>
            <a:r>
              <a:rPr lang="fr-FR" dirty="0"/>
              <a:t>     </a:t>
            </a:r>
            <a:br>
              <a:rPr lang="fr-FR" dirty="0"/>
            </a:br>
            <a:br>
              <a:rPr lang="fr-FR" dirty="0"/>
            </a:br>
            <a:br>
              <a:rPr lang="fr-FR" dirty="0"/>
            </a:br>
            <a:br>
              <a:rPr lang="fr-FR" dirty="0"/>
            </a:br>
            <a:br>
              <a:rPr lang="fr-FR" dirty="0"/>
            </a:br>
            <a:br>
              <a:rPr lang="fr-FR" dirty="0"/>
            </a:br>
            <a:endParaRPr lang="fr-FR" dirty="0"/>
          </a:p>
        </p:txBody>
      </p:sp>
    </p:spTree>
    <p:extLst>
      <p:ext uri="{BB962C8B-B14F-4D97-AF65-F5344CB8AC3E}">
        <p14:creationId xmlns:p14="http://schemas.microsoft.com/office/powerpoint/2010/main" val="47495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43CD40-C7D8-4C2F-BF54-DB998B8C0DBD}"/>
              </a:ext>
            </a:extLst>
          </p:cNvPr>
          <p:cNvSpPr>
            <a:spLocks noGrp="1"/>
          </p:cNvSpPr>
          <p:nvPr>
            <p:ph type="title"/>
          </p:nvPr>
        </p:nvSpPr>
        <p:spPr/>
        <p:txBody>
          <a:bodyPr/>
          <a:lstStyle/>
          <a:p>
            <a:r>
              <a:rPr lang="fr-FR" dirty="0"/>
              <a:t>V) Mise en situation – Test ANOVA</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4F1DC4CD-B68D-4BA7-BA20-FB7917EE4134}"/>
                  </a:ext>
                </a:extLst>
              </p:cNvPr>
              <p:cNvSpPr>
                <a:spLocks noGrp="1"/>
              </p:cNvSpPr>
              <p:nvPr>
                <p:ph idx="1"/>
              </p:nvPr>
            </p:nvSpPr>
            <p:spPr>
              <a:xfrm>
                <a:off x="0" y="1690688"/>
                <a:ext cx="12192000" cy="5167311"/>
              </a:xfrm>
            </p:spPr>
            <p:txBody>
              <a:bodyPr>
                <a:normAutofit fontScale="55000" lnSpcReduction="20000"/>
              </a:bodyPr>
              <a:lstStyle/>
              <a:p>
                <a:pPr marL="0" indent="0" algn="ctr">
                  <a:lnSpc>
                    <a:spcPct val="100000"/>
                  </a:lnSpc>
                  <a:buNone/>
                </a:pPr>
                <a:r>
                  <a:rPr lang="fr-FR" sz="4000" dirty="0"/>
                  <a:t>Situation : </a:t>
                </a:r>
                <a:r>
                  <a:rPr lang="fr-FR" sz="4000" b="1" u="sng" dirty="0"/>
                  <a:t>comparer plus que 2 groupes</a:t>
                </a:r>
                <a:br>
                  <a:rPr lang="fr-FR" sz="4000" b="1" u="sng" dirty="0"/>
                </a:br>
                <a:r>
                  <a:rPr lang="fr-FR" sz="4000" dirty="0"/>
                  <a:t>pour une mesure Y </a:t>
                </a:r>
                <a:r>
                  <a:rPr lang="fr-FR" sz="4000" b="1" u="sng" dirty="0"/>
                  <a:t>Quantitative</a:t>
                </a:r>
                <a:r>
                  <a:rPr lang="fr-FR" sz="4000" b="1" dirty="0"/>
                  <a:t> </a:t>
                </a:r>
                <a:r>
                  <a:rPr lang="fr-FR" sz="4000" dirty="0"/>
                  <a:t>: </a:t>
                </a:r>
                <a:r>
                  <a:rPr lang="fr-FR" sz="4000" b="1" u="sng" dirty="0"/>
                  <a:t>différences entre plus que deux moyennes</a:t>
                </a:r>
              </a:p>
              <a:p>
                <a:pPr marL="0" indent="0">
                  <a:lnSpc>
                    <a:spcPct val="100000"/>
                  </a:lnSpc>
                  <a:buNone/>
                </a:pPr>
                <a:r>
                  <a:rPr lang="fr-FR" sz="2200" dirty="0"/>
                  <a:t>  </a:t>
                </a:r>
              </a:p>
              <a:p>
                <a:pPr marL="0" indent="0">
                  <a:lnSpc>
                    <a:spcPct val="100000"/>
                  </a:lnSpc>
                  <a:buNone/>
                </a:pPr>
                <a:r>
                  <a:rPr lang="fr-FR" sz="3300" i="1" dirty="0"/>
                  <a:t>Exemple : On étudie de souris de 7 pays différents et on veut savoir si elles sont homogènes quand à leur IMC (</a:t>
                </a:r>
                <a:r>
                  <a:rPr lang="fr-FR" sz="3300" i="1" dirty="0" err="1"/>
                  <a:t>bmi</a:t>
                </a:r>
                <a:r>
                  <a:rPr lang="fr-FR" sz="3300" i="1" dirty="0"/>
                  <a:t>). </a:t>
                </a:r>
                <a:endParaRPr lang="fr-FR" sz="3300" dirty="0"/>
              </a:p>
              <a:p>
                <a:pPr>
                  <a:lnSpc>
                    <a:spcPct val="100000"/>
                  </a:lnSpc>
                  <a:buFont typeface="Wingdings" panose="05000000000000000000" pitchFamily="2" charset="2"/>
                  <a:buChar char="ü"/>
                </a:pPr>
                <a:r>
                  <a:rPr lang="fr-FR" sz="4000" b="1" u="sng" dirty="0"/>
                  <a:t>Anova à 1 facteur</a:t>
                </a:r>
                <a:r>
                  <a:rPr lang="fr-FR" sz="4000" dirty="0"/>
                  <a:t> (paramétrique) = le groupe </a:t>
                </a:r>
                <a:r>
                  <a:rPr lang="fr-FR" sz="4000" dirty="0" err="1"/>
                  <a:t>ie</a:t>
                </a:r>
                <a:r>
                  <a:rPr lang="fr-FR" sz="4000" dirty="0"/>
                  <a:t>. 1 variable catégorielle ~ 1 variable quantitative</a:t>
                </a:r>
                <a:br>
                  <a:rPr lang="fr-FR" sz="3100" dirty="0"/>
                </a:br>
                <a:r>
                  <a:rPr lang="fr-FR" sz="2200" dirty="0"/>
                  <a:t>  </a:t>
                </a:r>
                <a:endParaRPr lang="fr-FR" sz="2200" i="1" dirty="0">
                  <a:latin typeface="Cambria Math" panose="02040503050406030204" pitchFamily="18" charset="0"/>
                </a:endParaRPr>
              </a:p>
              <a:p>
                <a:pPr marL="0" indent="0">
                  <a:lnSpc>
                    <a:spcPct val="100000"/>
                  </a:lnSpc>
                  <a:buNone/>
                </a:pPr>
                <a14:m>
                  <m:oMath xmlns:m="http://schemas.openxmlformats.org/officeDocument/2006/math">
                    <m:sSub>
                      <m:sSubPr>
                        <m:ctrlPr>
                          <a:rPr lang="fr-FR" sz="3300" i="1" dirty="0">
                            <a:latin typeface="Cambria Math" panose="02040503050406030204" pitchFamily="18" charset="0"/>
                          </a:rPr>
                        </m:ctrlPr>
                      </m:sSubPr>
                      <m:e>
                        <m:r>
                          <a:rPr lang="fr-FR" sz="3300" i="1" dirty="0">
                            <a:latin typeface="Cambria Math" panose="02040503050406030204" pitchFamily="18" charset="0"/>
                          </a:rPr>
                          <m:t>𝐻</m:t>
                        </m:r>
                      </m:e>
                      <m:sub>
                        <m:r>
                          <a:rPr lang="fr-FR" sz="3300" i="1" dirty="0">
                            <a:latin typeface="Cambria Math" panose="02040503050406030204" pitchFamily="18" charset="0"/>
                          </a:rPr>
                          <m:t>0</m:t>
                        </m:r>
                      </m:sub>
                    </m:sSub>
                    <m:r>
                      <a:rPr lang="fr-FR" sz="3300" i="1" dirty="0">
                        <a:latin typeface="Cambria Math" panose="02040503050406030204" pitchFamily="18" charset="0"/>
                      </a:rPr>
                      <m:t> : </m:t>
                    </m:r>
                    <m:sSub>
                      <m:sSubPr>
                        <m:ctrlPr>
                          <a:rPr lang="fr-FR" sz="3300" i="1" dirty="0">
                            <a:latin typeface="Cambria Math" panose="02040503050406030204" pitchFamily="18" charset="0"/>
                          </a:rPr>
                        </m:ctrlPr>
                      </m:sSubPr>
                      <m:e>
                        <m:r>
                          <a:rPr lang="fr-FR" sz="3300" i="1" dirty="0">
                            <a:latin typeface="Cambria Math" panose="02040503050406030204" pitchFamily="18" charset="0"/>
                          </a:rPr>
                          <m:t>𝜇</m:t>
                        </m:r>
                      </m:e>
                      <m:sub>
                        <m:r>
                          <a:rPr lang="fr-FR" sz="3300" i="1" dirty="0">
                            <a:latin typeface="Cambria Math" panose="02040503050406030204" pitchFamily="18" charset="0"/>
                          </a:rPr>
                          <m:t>𝐴</m:t>
                        </m:r>
                      </m:sub>
                    </m:sSub>
                    <m:r>
                      <a:rPr lang="fr-FR" sz="3300" i="1" dirty="0">
                        <a:latin typeface="Cambria Math" panose="02040503050406030204" pitchFamily="18" charset="0"/>
                      </a:rPr>
                      <m:t>=</m:t>
                    </m:r>
                    <m:sSub>
                      <m:sSubPr>
                        <m:ctrlPr>
                          <a:rPr lang="fr-FR" sz="3300" i="1" dirty="0">
                            <a:latin typeface="Cambria Math" panose="02040503050406030204" pitchFamily="18" charset="0"/>
                          </a:rPr>
                        </m:ctrlPr>
                      </m:sSubPr>
                      <m:e>
                        <m:r>
                          <a:rPr lang="fr-FR" sz="3300" i="1" dirty="0">
                            <a:latin typeface="Cambria Math" panose="02040503050406030204" pitchFamily="18" charset="0"/>
                          </a:rPr>
                          <m:t>𝜇</m:t>
                        </m:r>
                      </m:e>
                      <m:sub>
                        <m:r>
                          <a:rPr lang="fr-FR" sz="3300" i="1" dirty="0">
                            <a:latin typeface="Cambria Math" panose="02040503050406030204" pitchFamily="18" charset="0"/>
                          </a:rPr>
                          <m:t>𝐵</m:t>
                        </m:r>
                      </m:sub>
                    </m:sSub>
                    <m:r>
                      <a:rPr lang="fr-FR" sz="3300" b="0" i="1" dirty="0" smtClean="0">
                        <a:latin typeface="Cambria Math" panose="02040503050406030204" pitchFamily="18" charset="0"/>
                      </a:rPr>
                      <m:t>= …=</m:t>
                    </m:r>
                    <m:sSub>
                      <m:sSubPr>
                        <m:ctrlPr>
                          <a:rPr lang="fr-FR" sz="3300" b="0" i="1" dirty="0" smtClean="0">
                            <a:latin typeface="Cambria Math" panose="02040503050406030204" pitchFamily="18" charset="0"/>
                          </a:rPr>
                        </m:ctrlPr>
                      </m:sSubPr>
                      <m:e>
                        <m:r>
                          <a:rPr lang="fr-FR" sz="3300" b="0" i="1" dirty="0" smtClean="0">
                            <a:latin typeface="Cambria Math" panose="02040503050406030204" pitchFamily="18" charset="0"/>
                          </a:rPr>
                          <m:t>𝜇</m:t>
                        </m:r>
                      </m:e>
                      <m:sub>
                        <m:r>
                          <a:rPr lang="fr-FR" sz="3300" b="0" i="1" dirty="0" smtClean="0">
                            <a:latin typeface="Cambria Math" panose="02040503050406030204" pitchFamily="18" charset="0"/>
                          </a:rPr>
                          <m:t>𝐸</m:t>
                        </m:r>
                      </m:sub>
                    </m:sSub>
                    <m:r>
                      <a:rPr lang="fr-FR" sz="3300" b="0" i="1" dirty="0" smtClean="0">
                        <a:latin typeface="Cambria Math" panose="02040503050406030204" pitchFamily="18" charset="0"/>
                      </a:rPr>
                      <m:t>=</m:t>
                    </m:r>
                    <m:r>
                      <a:rPr lang="fr-FR" sz="3300" b="0" i="1" dirty="0" smtClean="0">
                        <a:latin typeface="Cambria Math" panose="02040503050406030204" pitchFamily="18" charset="0"/>
                      </a:rPr>
                      <m:t>𝜇</m:t>
                    </m:r>
                  </m:oMath>
                </a14:m>
                <a:r>
                  <a:rPr lang="fr-FR" sz="3300" i="1" dirty="0"/>
                  <a:t> </a:t>
                </a:r>
                <a:r>
                  <a:rPr lang="fr-FR" sz="3300" i="1" dirty="0" err="1"/>
                  <a:t>ie</a:t>
                </a:r>
                <a:r>
                  <a:rPr lang="fr-FR" sz="3300" i="1" dirty="0"/>
                  <a:t>. </a:t>
                </a:r>
                <a:br>
                  <a:rPr lang="fr-FR" sz="3300" i="1" dirty="0"/>
                </a:br>
                <a:r>
                  <a:rPr lang="fr-FR" sz="3300" i="1" dirty="0"/>
                  <a:t>les groupes ont une moyenne égale le groupe n’a pas d’influence sur Y 	</a:t>
                </a:r>
                <a:br>
                  <a:rPr lang="fr-FR" sz="3300" i="1" dirty="0"/>
                </a:br>
                <a:r>
                  <a:rPr lang="fr-FR" sz="3300" i="1" dirty="0"/>
                  <a:t>vs.</a:t>
                </a:r>
                <a:br>
                  <a:rPr lang="fr-FR" sz="3300" i="1" dirty="0"/>
                </a:br>
                <a14:m>
                  <m:oMath xmlns:m="http://schemas.openxmlformats.org/officeDocument/2006/math">
                    <m:sSub>
                      <m:sSubPr>
                        <m:ctrlPr>
                          <a:rPr lang="fr-FR" sz="3300" i="1" dirty="0">
                            <a:latin typeface="Cambria Math" panose="02040503050406030204" pitchFamily="18" charset="0"/>
                          </a:rPr>
                        </m:ctrlPr>
                      </m:sSubPr>
                      <m:e>
                        <m:r>
                          <a:rPr lang="fr-FR" sz="3300" i="1" dirty="0">
                            <a:latin typeface="Cambria Math" panose="02040503050406030204" pitchFamily="18" charset="0"/>
                          </a:rPr>
                          <m:t>𝐻</m:t>
                        </m:r>
                      </m:e>
                      <m:sub>
                        <m:r>
                          <a:rPr lang="fr-FR" sz="3300" i="1" dirty="0">
                            <a:latin typeface="Cambria Math" panose="02040503050406030204" pitchFamily="18" charset="0"/>
                          </a:rPr>
                          <m:t>1</m:t>
                        </m:r>
                      </m:sub>
                    </m:sSub>
                    <m:r>
                      <a:rPr lang="fr-FR" sz="3300" i="1" dirty="0">
                        <a:latin typeface="Cambria Math" panose="02040503050406030204" pitchFamily="18" charset="0"/>
                      </a:rPr>
                      <m:t> :</m:t>
                    </m:r>
                    <m:r>
                      <a:rPr lang="fr-FR" sz="3300" i="1" dirty="0">
                        <a:latin typeface="Cambria Math" panose="02040503050406030204" pitchFamily="18" charset="0"/>
                        <a:ea typeface="Cambria Math" panose="02040503050406030204" pitchFamily="18" charset="0"/>
                      </a:rPr>
                      <m:t>∃</m:t>
                    </m:r>
                    <m:r>
                      <a:rPr lang="fr-FR" sz="3300" i="1" dirty="0">
                        <a:latin typeface="Cambria Math" panose="02040503050406030204" pitchFamily="18" charset="0"/>
                        <a:ea typeface="Cambria Math" panose="02040503050406030204" pitchFamily="18" charset="0"/>
                      </a:rPr>
                      <m:t>𝑗</m:t>
                    </m:r>
                    <m:r>
                      <a:rPr lang="fr-FR" sz="3300" i="1" dirty="0">
                        <a:latin typeface="Cambria Math" panose="02040503050406030204" pitchFamily="18" charset="0"/>
                        <a:ea typeface="Cambria Math" panose="02040503050406030204" pitchFamily="18" charset="0"/>
                      </a:rPr>
                      <m:t>, </m:t>
                    </m:r>
                    <m:sSub>
                      <m:sSubPr>
                        <m:ctrlPr>
                          <a:rPr lang="fr-FR" sz="3300" i="1" dirty="0">
                            <a:latin typeface="Cambria Math" panose="02040503050406030204" pitchFamily="18" charset="0"/>
                            <a:ea typeface="Cambria Math" panose="02040503050406030204" pitchFamily="18" charset="0"/>
                          </a:rPr>
                        </m:ctrlPr>
                      </m:sSubPr>
                      <m:e>
                        <m:r>
                          <a:rPr lang="fr-FR" sz="3300" i="1" dirty="0">
                            <a:latin typeface="Cambria Math" panose="02040503050406030204" pitchFamily="18" charset="0"/>
                          </a:rPr>
                          <m:t>𝜇</m:t>
                        </m:r>
                      </m:e>
                      <m:sub>
                        <m:r>
                          <a:rPr lang="fr-FR" sz="3300" i="1" dirty="0">
                            <a:latin typeface="Cambria Math" panose="02040503050406030204" pitchFamily="18" charset="0"/>
                          </a:rPr>
                          <m:t>𝑗</m:t>
                        </m:r>
                      </m:sub>
                    </m:sSub>
                    <m:r>
                      <a:rPr lang="fr-FR" sz="3300" i="1" dirty="0">
                        <a:latin typeface="Cambria Math" panose="02040503050406030204" pitchFamily="18" charset="0"/>
                      </a:rPr>
                      <m:t>≠</m:t>
                    </m:r>
                    <m:r>
                      <a:rPr lang="fr-FR" sz="3300" b="0" i="1" dirty="0" smtClean="0">
                        <a:latin typeface="Cambria Math" panose="02040503050406030204" pitchFamily="18" charset="0"/>
                      </a:rPr>
                      <m:t>𝜇</m:t>
                    </m:r>
                  </m:oMath>
                </a14:m>
                <a:r>
                  <a:rPr lang="fr-FR" sz="3300" i="1" dirty="0"/>
                  <a:t> </a:t>
                </a:r>
                <a:r>
                  <a:rPr lang="fr-FR" sz="3300" i="1" dirty="0" err="1"/>
                  <a:t>ie</a:t>
                </a:r>
                <a:r>
                  <a:rPr lang="fr-FR" sz="3300" i="1" dirty="0"/>
                  <a:t>. </a:t>
                </a:r>
                <a:br>
                  <a:rPr lang="fr-FR" sz="3300" i="1" dirty="0"/>
                </a:br>
                <a:r>
                  <a:rPr lang="fr-FR" sz="3300" i="1" dirty="0"/>
                  <a:t>il existe au moins 2 moyennes différentes, le groupe influe sur Y.</a:t>
                </a:r>
              </a:p>
              <a:p>
                <a:pPr marL="0" indent="0">
                  <a:lnSpc>
                    <a:spcPct val="100000"/>
                  </a:lnSpc>
                  <a:buNone/>
                </a:pPr>
                <a:r>
                  <a:rPr lang="fr-FR" sz="2200" i="1" dirty="0"/>
                  <a:t> </a:t>
                </a:r>
              </a:p>
              <a:p>
                <a:pPr marL="0" indent="0">
                  <a:lnSpc>
                    <a:spcPct val="100000"/>
                  </a:lnSpc>
                  <a:buNone/>
                </a:pPr>
                <a:r>
                  <a:rPr lang="fr-FR" sz="3600" dirty="0"/>
                  <a:t>Hypothèses : Normalité, </a:t>
                </a:r>
                <a:r>
                  <a:rPr lang="fr-FR" sz="3600" b="1" u="sng" dirty="0"/>
                  <a:t>homoscédasticité</a:t>
                </a:r>
                <a:r>
                  <a:rPr lang="fr-FR" sz="3600" dirty="0"/>
                  <a:t> (égalité des variances)</a:t>
                </a:r>
                <a:br>
                  <a:rPr lang="fr-FR" sz="3600" dirty="0"/>
                </a:br>
                <a:r>
                  <a:rPr lang="fr-FR" sz="3600" b="1" u="sng" dirty="0"/>
                  <a:t>Test de </a:t>
                </a:r>
                <a:r>
                  <a:rPr lang="fr-FR" sz="3600" b="1" u="sng" dirty="0" err="1"/>
                  <a:t>Levene</a:t>
                </a:r>
                <a:r>
                  <a:rPr lang="fr-FR" sz="3600" dirty="0"/>
                  <a:t>, Bartlett (si min(n1, . . . , </a:t>
                </a:r>
                <a:r>
                  <a:rPr lang="fr-FR" sz="3600" dirty="0" err="1"/>
                  <a:t>np</a:t>
                </a:r>
                <a:r>
                  <a:rPr lang="fr-FR" sz="3600" dirty="0"/>
                  <a:t>) ≥ 4), </a:t>
                </a:r>
                <a:br>
                  <a:rPr lang="fr-FR" sz="3600" dirty="0"/>
                </a:br>
                <a:r>
                  <a:rPr lang="fr-FR" sz="3600" dirty="0"/>
                  <a:t>Cochran (si n1 = . . . = </a:t>
                </a:r>
                <a:r>
                  <a:rPr lang="fr-FR" sz="3600" dirty="0" err="1"/>
                  <a:t>np</a:t>
                </a:r>
                <a:r>
                  <a:rPr lang="fr-FR" sz="3600" dirty="0"/>
                  <a:t> = m), </a:t>
                </a:r>
                <a:br>
                  <a:rPr lang="fr-FR" sz="3600" dirty="0"/>
                </a:br>
                <a:r>
                  <a:rPr lang="fr-FR" sz="3600" dirty="0"/>
                  <a:t>Brown-Forsythe (utilise les médianes au lieu des moyennes + robuste)</a:t>
                </a:r>
              </a:p>
              <a:p>
                <a:pPr marL="0" indent="0">
                  <a:lnSpc>
                    <a:spcPct val="100000"/>
                  </a:lnSpc>
                  <a:spcBef>
                    <a:spcPts val="0"/>
                  </a:spcBef>
                  <a:buNone/>
                </a:pPr>
                <a:r>
                  <a:rPr lang="fr-FR" sz="3100" dirty="0"/>
                  <a:t>  </a:t>
                </a:r>
              </a:p>
              <a:p>
                <a:pPr>
                  <a:lnSpc>
                    <a:spcPct val="100000"/>
                  </a:lnSpc>
                  <a:buFont typeface="Wingdings" panose="05000000000000000000" pitchFamily="2" charset="2"/>
                  <a:buChar char="ü"/>
                </a:pPr>
                <a:r>
                  <a:rPr lang="fr-FR" sz="4000" dirty="0"/>
                  <a:t> le </a:t>
                </a:r>
                <a:r>
                  <a:rPr lang="fr-FR" sz="4000" b="1" u="sng" dirty="0"/>
                  <a:t>Test de </a:t>
                </a:r>
                <a:r>
                  <a:rPr lang="fr-FR" sz="4000" b="1" u="sng" dirty="0" err="1"/>
                  <a:t>Kruskal</a:t>
                </a:r>
                <a:r>
                  <a:rPr lang="fr-FR" sz="4000" b="1" u="sng" dirty="0"/>
                  <a:t>–Wallis</a:t>
                </a:r>
                <a:r>
                  <a:rPr lang="fr-FR" sz="4000" dirty="0"/>
                  <a:t> = « ANOVA non paramétrique » </a:t>
                </a:r>
                <a:endParaRPr lang="fr-FR" sz="4000" i="1" dirty="0"/>
              </a:p>
              <a:p>
                <a:pPr marL="0" indent="0">
                  <a:buNone/>
                </a:pPr>
                <a:endParaRPr lang="fr-FR" sz="2200" dirty="0"/>
              </a:p>
            </p:txBody>
          </p:sp>
        </mc:Choice>
        <mc:Fallback xmlns="">
          <p:sp>
            <p:nvSpPr>
              <p:cNvPr id="3" name="Espace réservé du contenu 2">
                <a:extLst>
                  <a:ext uri="{FF2B5EF4-FFF2-40B4-BE49-F238E27FC236}">
                    <a16:creationId xmlns:a16="http://schemas.microsoft.com/office/drawing/2014/main" id="{4F1DC4CD-B68D-4BA7-BA20-FB7917EE4134}"/>
                  </a:ext>
                </a:extLst>
              </p:cNvPr>
              <p:cNvSpPr>
                <a:spLocks noGrp="1" noRot="1" noChangeAspect="1" noMove="1" noResize="1" noEditPoints="1" noAdjustHandles="1" noChangeArrowheads="1" noChangeShapeType="1" noTextEdit="1"/>
              </p:cNvSpPr>
              <p:nvPr>
                <p:ph idx="1"/>
              </p:nvPr>
            </p:nvSpPr>
            <p:spPr>
              <a:xfrm>
                <a:off x="0" y="1690688"/>
                <a:ext cx="12192000" cy="5167311"/>
              </a:xfrm>
              <a:blipFill>
                <a:blip r:embed="rId3"/>
                <a:stretch>
                  <a:fillRect l="-550" t="-1887"/>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20C71FB2-77A2-43F8-AC61-5382325C3514}"/>
              </a:ext>
            </a:extLst>
          </p:cNvPr>
          <p:cNvPicPr>
            <a:picLocks noChangeAspect="1"/>
          </p:cNvPicPr>
          <p:nvPr/>
        </p:nvPicPr>
        <p:blipFill rotWithShape="1">
          <a:blip r:embed="rId4"/>
          <a:srcRect l="3922"/>
          <a:stretch/>
        </p:blipFill>
        <p:spPr>
          <a:xfrm>
            <a:off x="7305569" y="3429000"/>
            <a:ext cx="4873731" cy="3416298"/>
          </a:xfrm>
          <a:prstGeom prst="rect">
            <a:avLst/>
          </a:prstGeom>
          <a:ln>
            <a:solidFill>
              <a:schemeClr val="tx1"/>
            </a:solidFill>
          </a:ln>
        </p:spPr>
      </p:pic>
    </p:spTree>
    <p:extLst>
      <p:ext uri="{BB962C8B-B14F-4D97-AF65-F5344CB8AC3E}">
        <p14:creationId xmlns:p14="http://schemas.microsoft.com/office/powerpoint/2010/main" val="1828782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43CD40-C7D8-4C2F-BF54-DB998B8C0DBD}"/>
              </a:ext>
            </a:extLst>
          </p:cNvPr>
          <p:cNvSpPr>
            <a:spLocks noGrp="1"/>
          </p:cNvSpPr>
          <p:nvPr>
            <p:ph type="title"/>
          </p:nvPr>
        </p:nvSpPr>
        <p:spPr/>
        <p:txBody>
          <a:bodyPr/>
          <a:lstStyle/>
          <a:p>
            <a:r>
              <a:rPr lang="fr-FR" dirty="0"/>
              <a:t>V) Mise en situation – Test ANOVA II</a:t>
            </a:r>
          </a:p>
        </p:txBody>
      </p:sp>
      <p:sp>
        <p:nvSpPr>
          <p:cNvPr id="3" name="Espace réservé du contenu 2">
            <a:extLst>
              <a:ext uri="{FF2B5EF4-FFF2-40B4-BE49-F238E27FC236}">
                <a16:creationId xmlns:a16="http://schemas.microsoft.com/office/drawing/2014/main" id="{4F1DC4CD-B68D-4BA7-BA20-FB7917EE4134}"/>
              </a:ext>
            </a:extLst>
          </p:cNvPr>
          <p:cNvSpPr>
            <a:spLocks noGrp="1"/>
          </p:cNvSpPr>
          <p:nvPr>
            <p:ph idx="1"/>
          </p:nvPr>
        </p:nvSpPr>
        <p:spPr>
          <a:xfrm>
            <a:off x="0" y="1690688"/>
            <a:ext cx="12192000" cy="5167311"/>
          </a:xfrm>
        </p:spPr>
        <p:txBody>
          <a:bodyPr>
            <a:normAutofit/>
          </a:bodyPr>
          <a:lstStyle/>
          <a:p>
            <a:pPr marL="0" indent="0" algn="ctr">
              <a:lnSpc>
                <a:spcPct val="80000"/>
              </a:lnSpc>
              <a:buNone/>
            </a:pPr>
            <a:r>
              <a:rPr lang="fr-FR" sz="2200" dirty="0"/>
              <a:t>Situation : </a:t>
            </a:r>
            <a:r>
              <a:rPr lang="fr-FR" sz="2200" b="1" u="sng" dirty="0"/>
              <a:t>comparer plus que 2 groupes</a:t>
            </a:r>
            <a:br>
              <a:rPr lang="fr-FR" sz="2200" b="1" u="sng" dirty="0"/>
            </a:br>
            <a:r>
              <a:rPr lang="fr-FR" sz="2200" dirty="0"/>
              <a:t>pour une mesure Y </a:t>
            </a:r>
            <a:r>
              <a:rPr lang="fr-FR" sz="2200" b="1" u="sng" dirty="0"/>
              <a:t>Quantitative</a:t>
            </a:r>
            <a:r>
              <a:rPr lang="fr-FR" sz="2200" b="1" dirty="0"/>
              <a:t> </a:t>
            </a:r>
            <a:r>
              <a:rPr lang="fr-FR" sz="2200" b="1" u="sng" dirty="0"/>
              <a:t>et</a:t>
            </a:r>
            <a:r>
              <a:rPr lang="fr-FR" sz="2200" dirty="0"/>
              <a:t> une donnée X </a:t>
            </a:r>
            <a:r>
              <a:rPr lang="fr-FR" sz="2200" b="1" u="sng" dirty="0"/>
              <a:t>Qualitative</a:t>
            </a:r>
          </a:p>
          <a:p>
            <a:pPr marL="0" indent="0">
              <a:lnSpc>
                <a:spcPct val="80000"/>
              </a:lnSpc>
              <a:buNone/>
            </a:pPr>
            <a:endParaRPr lang="fr-FR" sz="1200" dirty="0"/>
          </a:p>
          <a:p>
            <a:pPr marL="0" indent="0">
              <a:lnSpc>
                <a:spcPct val="80000"/>
              </a:lnSpc>
              <a:buNone/>
            </a:pPr>
            <a:r>
              <a:rPr lang="fr-FR" sz="1800" i="1" dirty="0"/>
              <a:t>Exemple : On étudie l’influence de 3 concentrations de traitement, </a:t>
            </a:r>
            <a:br>
              <a:rPr lang="fr-FR" sz="1800" i="1" dirty="0"/>
            </a:br>
            <a:r>
              <a:rPr lang="fr-FR" sz="1800" i="1" dirty="0"/>
              <a:t>sur des souris porteuses ou non d’une mutation génétique rare,</a:t>
            </a:r>
            <a:br>
              <a:rPr lang="fr-FR" sz="1800" i="1" dirty="0"/>
            </a:br>
            <a:r>
              <a:rPr lang="fr-FR" sz="1800" i="1" dirty="0"/>
              <a:t>et on veut savoir si elles sont homogènes quand à leur réaction (score). </a:t>
            </a:r>
          </a:p>
          <a:p>
            <a:pPr marL="0" indent="0">
              <a:lnSpc>
                <a:spcPct val="80000"/>
              </a:lnSpc>
              <a:buNone/>
            </a:pPr>
            <a:endParaRPr lang="fr-FR" sz="1200" dirty="0"/>
          </a:p>
          <a:p>
            <a:pPr>
              <a:lnSpc>
                <a:spcPct val="80000"/>
              </a:lnSpc>
              <a:buFont typeface="Wingdings" panose="05000000000000000000" pitchFamily="2" charset="2"/>
              <a:buChar char="ü"/>
            </a:pPr>
            <a:r>
              <a:rPr lang="fr-FR" sz="2200" b="1" u="sng" dirty="0"/>
              <a:t>Anova à 2 facteurs</a:t>
            </a:r>
            <a:r>
              <a:rPr lang="fr-FR" sz="2200" dirty="0"/>
              <a:t> (paramétrique)</a:t>
            </a:r>
            <a:br>
              <a:rPr lang="fr-FR" sz="2200" dirty="0"/>
            </a:br>
            <a:r>
              <a:rPr lang="fr-FR" sz="2200" dirty="0"/>
              <a:t>2 groupes </a:t>
            </a:r>
            <a:r>
              <a:rPr lang="fr-FR" sz="2200" dirty="0" err="1"/>
              <a:t>ie</a:t>
            </a:r>
            <a:r>
              <a:rPr lang="fr-FR" sz="2200" dirty="0"/>
              <a:t>. 2 variables catégorielles ~ 1 variable quantitative</a:t>
            </a:r>
            <a:br>
              <a:rPr lang="fr-FR" sz="2200" dirty="0"/>
            </a:br>
            <a:endParaRPr lang="fr-FR" sz="2200" dirty="0"/>
          </a:p>
          <a:p>
            <a:pPr marL="0" indent="0">
              <a:lnSpc>
                <a:spcPct val="80000"/>
              </a:lnSpc>
              <a:buNone/>
            </a:pPr>
            <a:r>
              <a:rPr lang="fr-FR" sz="2200" b="1" i="1" u="sng" dirty="0"/>
              <a:t>3 Tests</a:t>
            </a:r>
            <a:r>
              <a:rPr lang="fr-FR" sz="2200" dirty="0"/>
              <a:t> </a:t>
            </a:r>
            <a:r>
              <a:rPr lang="fr-FR" sz="2200" i="1" dirty="0"/>
              <a:t>: Ici on peut tester si Y (le score) est influencé par </a:t>
            </a:r>
            <a:br>
              <a:rPr lang="fr-FR" sz="2200" i="1" dirty="0"/>
            </a:br>
            <a:r>
              <a:rPr lang="fr-FR" sz="2200" i="1" dirty="0"/>
              <a:t>le facteur (1) concentration (ctrl, 10 ou 30 ml),</a:t>
            </a:r>
            <a:br>
              <a:rPr lang="fr-FR" sz="2200" i="1" dirty="0"/>
            </a:br>
            <a:r>
              <a:rPr lang="fr-FR" sz="2200" i="1" dirty="0"/>
              <a:t>le facteur (2) condition = mutation ou WT (</a:t>
            </a:r>
            <a:r>
              <a:rPr lang="fr-FR" sz="2200" i="1" dirty="0" err="1"/>
              <a:t>wild</a:t>
            </a:r>
            <a:r>
              <a:rPr lang="fr-FR" sz="2200" i="1" dirty="0"/>
              <a:t> type),</a:t>
            </a:r>
            <a:br>
              <a:rPr lang="fr-FR" sz="2200" i="1" dirty="0"/>
            </a:br>
            <a:r>
              <a:rPr lang="fr-FR" sz="2200" i="1" dirty="0"/>
              <a:t>la combinaison des 2 facteurs simultanés (l’</a:t>
            </a:r>
            <a:r>
              <a:rPr lang="fr-FR" sz="2200" b="1" i="1" u="sng" dirty="0"/>
              <a:t>interaction</a:t>
            </a:r>
            <a:r>
              <a:rPr lang="fr-FR" sz="2200" i="1" dirty="0"/>
              <a:t>)</a:t>
            </a:r>
            <a:endParaRPr lang="fr-FR" sz="1800" i="1" dirty="0"/>
          </a:p>
        </p:txBody>
      </p:sp>
      <p:grpSp>
        <p:nvGrpSpPr>
          <p:cNvPr id="10" name="Groupe 9">
            <a:extLst>
              <a:ext uri="{FF2B5EF4-FFF2-40B4-BE49-F238E27FC236}">
                <a16:creationId xmlns:a16="http://schemas.microsoft.com/office/drawing/2014/main" id="{F81FDCE6-98C6-415A-9052-37F07B03F957}"/>
              </a:ext>
            </a:extLst>
          </p:cNvPr>
          <p:cNvGrpSpPr/>
          <p:nvPr/>
        </p:nvGrpSpPr>
        <p:grpSpPr>
          <a:xfrm>
            <a:off x="7506269" y="2456597"/>
            <a:ext cx="4596831" cy="4278480"/>
            <a:chOff x="7763774" y="2817512"/>
            <a:chExt cx="4004093" cy="3919516"/>
          </a:xfrm>
        </p:grpSpPr>
        <p:pic>
          <p:nvPicPr>
            <p:cNvPr id="6" name="Image 5">
              <a:extLst>
                <a:ext uri="{FF2B5EF4-FFF2-40B4-BE49-F238E27FC236}">
                  <a16:creationId xmlns:a16="http://schemas.microsoft.com/office/drawing/2014/main" id="{70E1250F-1D9E-4461-AEF1-6926B81EB66C}"/>
                </a:ext>
              </a:extLst>
            </p:cNvPr>
            <p:cNvPicPr>
              <a:picLocks noChangeAspect="1"/>
            </p:cNvPicPr>
            <p:nvPr/>
          </p:nvPicPr>
          <p:blipFill>
            <a:blip r:embed="rId3"/>
            <a:stretch>
              <a:fillRect/>
            </a:stretch>
          </p:blipFill>
          <p:spPr>
            <a:xfrm>
              <a:off x="7763774" y="2817512"/>
              <a:ext cx="4004093" cy="3907853"/>
            </a:xfrm>
            <a:prstGeom prst="rect">
              <a:avLst/>
            </a:prstGeom>
            <a:ln>
              <a:solidFill>
                <a:schemeClr val="tx1"/>
              </a:solidFill>
            </a:ln>
          </p:spPr>
        </p:pic>
        <p:sp>
          <p:nvSpPr>
            <p:cNvPr id="7" name="ZoneTexte 6">
              <a:extLst>
                <a:ext uri="{FF2B5EF4-FFF2-40B4-BE49-F238E27FC236}">
                  <a16:creationId xmlns:a16="http://schemas.microsoft.com/office/drawing/2014/main" id="{2F436EB4-87A3-42C9-9280-F2FD8F524882}"/>
                </a:ext>
              </a:extLst>
            </p:cNvPr>
            <p:cNvSpPr txBox="1"/>
            <p:nvPr/>
          </p:nvSpPr>
          <p:spPr>
            <a:xfrm>
              <a:off x="8343900" y="6492875"/>
              <a:ext cx="1631032" cy="126879"/>
            </a:xfrm>
            <a:prstGeom prst="rect">
              <a:avLst/>
            </a:prstGeom>
            <a:solidFill>
              <a:schemeClr val="tx1"/>
            </a:solidFill>
          </p:spPr>
          <p:txBody>
            <a:bodyPr wrap="square" rtlCol="0">
              <a:spAutoFit/>
            </a:bodyPr>
            <a:lstStyle/>
            <a:p>
              <a:r>
                <a:rPr lang="fr-FR" sz="300" dirty="0"/>
                <a:t>  </a:t>
              </a:r>
            </a:p>
          </p:txBody>
        </p:sp>
        <p:sp>
          <p:nvSpPr>
            <p:cNvPr id="8" name="ZoneTexte 7">
              <a:extLst>
                <a:ext uri="{FF2B5EF4-FFF2-40B4-BE49-F238E27FC236}">
                  <a16:creationId xmlns:a16="http://schemas.microsoft.com/office/drawing/2014/main" id="{5DC23790-9F65-4E0C-B1E4-C9480A7AD249}"/>
                </a:ext>
              </a:extLst>
            </p:cNvPr>
            <p:cNvSpPr txBox="1"/>
            <p:nvPr/>
          </p:nvSpPr>
          <p:spPr>
            <a:xfrm>
              <a:off x="8496300" y="6492875"/>
              <a:ext cx="322825" cy="232612"/>
            </a:xfrm>
            <a:prstGeom prst="rect">
              <a:avLst/>
            </a:prstGeom>
            <a:solidFill>
              <a:schemeClr val="tx1"/>
            </a:solidFill>
          </p:spPr>
          <p:txBody>
            <a:bodyPr wrap="none" rtlCol="0">
              <a:spAutoFit/>
            </a:bodyPr>
            <a:lstStyle/>
            <a:p>
              <a:r>
                <a:rPr lang="fr-FR" sz="1050" dirty="0">
                  <a:solidFill>
                    <a:schemeClr val="bg1"/>
                  </a:solidFill>
                </a:rPr>
                <a:t>WT</a:t>
              </a:r>
              <a:endParaRPr lang="fr-FR" dirty="0">
                <a:solidFill>
                  <a:schemeClr val="bg1"/>
                </a:solidFill>
              </a:endParaRPr>
            </a:p>
          </p:txBody>
        </p:sp>
        <p:sp>
          <p:nvSpPr>
            <p:cNvPr id="9" name="ZoneTexte 8">
              <a:extLst>
                <a:ext uri="{FF2B5EF4-FFF2-40B4-BE49-F238E27FC236}">
                  <a16:creationId xmlns:a16="http://schemas.microsoft.com/office/drawing/2014/main" id="{67F20C08-3195-41CD-B256-29707BDAE95B}"/>
                </a:ext>
              </a:extLst>
            </p:cNvPr>
            <p:cNvSpPr txBox="1"/>
            <p:nvPr/>
          </p:nvSpPr>
          <p:spPr>
            <a:xfrm>
              <a:off x="9381272" y="6504416"/>
              <a:ext cx="452368" cy="232612"/>
            </a:xfrm>
            <a:prstGeom prst="rect">
              <a:avLst/>
            </a:prstGeom>
            <a:noFill/>
          </p:spPr>
          <p:txBody>
            <a:bodyPr wrap="square" rtlCol="0">
              <a:spAutoFit/>
            </a:bodyPr>
            <a:lstStyle/>
            <a:p>
              <a:r>
                <a:rPr lang="fr-FR" sz="1050" dirty="0">
                  <a:solidFill>
                    <a:schemeClr val="bg1"/>
                  </a:solidFill>
                </a:rPr>
                <a:t>MUT</a:t>
              </a:r>
              <a:endParaRPr lang="fr-FR" dirty="0">
                <a:solidFill>
                  <a:schemeClr val="bg1"/>
                </a:solidFill>
              </a:endParaRPr>
            </a:p>
          </p:txBody>
        </p:sp>
      </p:grpSp>
    </p:spTree>
    <p:extLst>
      <p:ext uri="{BB962C8B-B14F-4D97-AF65-F5344CB8AC3E}">
        <p14:creationId xmlns:p14="http://schemas.microsoft.com/office/powerpoint/2010/main" val="2594051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DD346AB9-3F8F-4AA7-B619-EF51A7700A92}"/>
              </a:ext>
            </a:extLst>
          </p:cNvPr>
          <p:cNvPicPr>
            <a:picLocks noChangeAspect="1"/>
          </p:cNvPicPr>
          <p:nvPr/>
        </p:nvPicPr>
        <p:blipFill>
          <a:blip r:embed="rId3"/>
          <a:stretch>
            <a:fillRect/>
          </a:stretch>
        </p:blipFill>
        <p:spPr>
          <a:xfrm>
            <a:off x="9477580" y="675567"/>
            <a:ext cx="2714420" cy="2269132"/>
          </a:xfrm>
          <a:prstGeom prst="rect">
            <a:avLst/>
          </a:prstGeom>
        </p:spPr>
      </p:pic>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i="1" dirty="0"/>
              <a:t>Exemple : Étude ANOVA</a:t>
            </a:r>
          </a:p>
        </p:txBody>
      </p:sp>
      <p:pic>
        <p:nvPicPr>
          <p:cNvPr id="4" name="Espace réservé du contenu 3">
            <a:extLst>
              <a:ext uri="{FF2B5EF4-FFF2-40B4-BE49-F238E27FC236}">
                <a16:creationId xmlns:a16="http://schemas.microsoft.com/office/drawing/2014/main" id="{F6456E54-7793-402F-9D41-99B1BAAA6A04}"/>
              </a:ext>
            </a:extLst>
          </p:cNvPr>
          <p:cNvPicPr>
            <a:picLocks noGrp="1" noChangeAspect="1"/>
          </p:cNvPicPr>
          <p:nvPr>
            <p:ph idx="1"/>
          </p:nvPr>
        </p:nvPicPr>
        <p:blipFill>
          <a:blip r:embed="rId4"/>
          <a:stretch>
            <a:fillRect/>
          </a:stretch>
        </p:blipFill>
        <p:spPr>
          <a:xfrm>
            <a:off x="-4763" y="1690688"/>
            <a:ext cx="1685925" cy="3009900"/>
          </a:xfrm>
          <a:prstGeom prst="rect">
            <a:avLst/>
          </a:prstGeom>
        </p:spPr>
      </p:pic>
      <p:pic>
        <p:nvPicPr>
          <p:cNvPr id="6" name="Image 5">
            <a:extLst>
              <a:ext uri="{FF2B5EF4-FFF2-40B4-BE49-F238E27FC236}">
                <a16:creationId xmlns:a16="http://schemas.microsoft.com/office/drawing/2014/main" id="{B8AD8D1C-8660-4721-8C4D-90FD43E17283}"/>
              </a:ext>
            </a:extLst>
          </p:cNvPr>
          <p:cNvPicPr>
            <a:picLocks noChangeAspect="1"/>
          </p:cNvPicPr>
          <p:nvPr/>
        </p:nvPicPr>
        <p:blipFill>
          <a:blip r:embed="rId5"/>
          <a:stretch>
            <a:fillRect/>
          </a:stretch>
        </p:blipFill>
        <p:spPr>
          <a:xfrm>
            <a:off x="7921849" y="2649538"/>
            <a:ext cx="4200525" cy="733425"/>
          </a:xfrm>
          <a:prstGeom prst="rect">
            <a:avLst/>
          </a:prstGeom>
        </p:spPr>
      </p:pic>
      <p:pic>
        <p:nvPicPr>
          <p:cNvPr id="7" name="Image 6">
            <a:extLst>
              <a:ext uri="{FF2B5EF4-FFF2-40B4-BE49-F238E27FC236}">
                <a16:creationId xmlns:a16="http://schemas.microsoft.com/office/drawing/2014/main" id="{D35BB3D5-E89D-4956-BD8F-AB25B0247D01}"/>
              </a:ext>
            </a:extLst>
          </p:cNvPr>
          <p:cNvPicPr>
            <a:picLocks noChangeAspect="1"/>
          </p:cNvPicPr>
          <p:nvPr/>
        </p:nvPicPr>
        <p:blipFill>
          <a:blip r:embed="rId6"/>
          <a:stretch>
            <a:fillRect/>
          </a:stretch>
        </p:blipFill>
        <p:spPr>
          <a:xfrm>
            <a:off x="6444853" y="1690688"/>
            <a:ext cx="2695575" cy="838200"/>
          </a:xfrm>
          <a:prstGeom prst="rect">
            <a:avLst/>
          </a:prstGeom>
        </p:spPr>
      </p:pic>
      <p:pic>
        <p:nvPicPr>
          <p:cNvPr id="9" name="Image 8">
            <a:extLst>
              <a:ext uri="{FF2B5EF4-FFF2-40B4-BE49-F238E27FC236}">
                <a16:creationId xmlns:a16="http://schemas.microsoft.com/office/drawing/2014/main" id="{2C136C33-F26D-42EA-8B24-D6D04209388E}"/>
              </a:ext>
            </a:extLst>
          </p:cNvPr>
          <p:cNvPicPr>
            <a:picLocks noChangeAspect="1"/>
          </p:cNvPicPr>
          <p:nvPr/>
        </p:nvPicPr>
        <p:blipFill>
          <a:blip r:embed="rId7"/>
          <a:stretch>
            <a:fillRect/>
          </a:stretch>
        </p:blipFill>
        <p:spPr>
          <a:xfrm>
            <a:off x="9264874" y="3419539"/>
            <a:ext cx="2857500" cy="933450"/>
          </a:xfrm>
          <a:prstGeom prst="rect">
            <a:avLst/>
          </a:prstGeom>
        </p:spPr>
      </p:pic>
      <p:pic>
        <p:nvPicPr>
          <p:cNvPr id="10" name="Image 9">
            <a:extLst>
              <a:ext uri="{FF2B5EF4-FFF2-40B4-BE49-F238E27FC236}">
                <a16:creationId xmlns:a16="http://schemas.microsoft.com/office/drawing/2014/main" id="{2B3B449C-66E2-4676-B85C-8999FBFB03F3}"/>
              </a:ext>
            </a:extLst>
          </p:cNvPr>
          <p:cNvPicPr>
            <a:picLocks noChangeAspect="1"/>
          </p:cNvPicPr>
          <p:nvPr/>
        </p:nvPicPr>
        <p:blipFill>
          <a:blip r:embed="rId8"/>
          <a:stretch>
            <a:fillRect/>
          </a:stretch>
        </p:blipFill>
        <p:spPr>
          <a:xfrm>
            <a:off x="711453" y="5136072"/>
            <a:ext cx="4667250" cy="209550"/>
          </a:xfrm>
          <a:prstGeom prst="rect">
            <a:avLst/>
          </a:prstGeom>
        </p:spPr>
      </p:pic>
      <p:pic>
        <p:nvPicPr>
          <p:cNvPr id="11" name="Image 10">
            <a:extLst>
              <a:ext uri="{FF2B5EF4-FFF2-40B4-BE49-F238E27FC236}">
                <a16:creationId xmlns:a16="http://schemas.microsoft.com/office/drawing/2014/main" id="{F2C0D24C-4938-46F4-BE51-918BA0FEB905}"/>
              </a:ext>
            </a:extLst>
          </p:cNvPr>
          <p:cNvPicPr>
            <a:picLocks noChangeAspect="1"/>
          </p:cNvPicPr>
          <p:nvPr/>
        </p:nvPicPr>
        <p:blipFill>
          <a:blip r:embed="rId9"/>
          <a:stretch>
            <a:fillRect/>
          </a:stretch>
        </p:blipFill>
        <p:spPr>
          <a:xfrm>
            <a:off x="711453" y="5430638"/>
            <a:ext cx="5219700" cy="1181100"/>
          </a:xfrm>
          <a:prstGeom prst="rect">
            <a:avLst/>
          </a:prstGeom>
        </p:spPr>
      </p:pic>
      <p:sp>
        <p:nvSpPr>
          <p:cNvPr id="12" name="Rectangle 11">
            <a:extLst>
              <a:ext uri="{FF2B5EF4-FFF2-40B4-BE49-F238E27FC236}">
                <a16:creationId xmlns:a16="http://schemas.microsoft.com/office/drawing/2014/main" id="{6E32A4EB-D6BE-48E8-B5DE-62C82EC428FF}"/>
              </a:ext>
            </a:extLst>
          </p:cNvPr>
          <p:cNvSpPr/>
          <p:nvPr/>
        </p:nvSpPr>
        <p:spPr>
          <a:xfrm>
            <a:off x="3889828" y="5621847"/>
            <a:ext cx="725714" cy="56673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pic>
        <p:nvPicPr>
          <p:cNvPr id="13" name="Image 12">
            <a:extLst>
              <a:ext uri="{FF2B5EF4-FFF2-40B4-BE49-F238E27FC236}">
                <a16:creationId xmlns:a16="http://schemas.microsoft.com/office/drawing/2014/main" id="{6CD1E504-6F5A-4F8A-92D9-CFD6365CCC93}"/>
              </a:ext>
            </a:extLst>
          </p:cNvPr>
          <p:cNvPicPr>
            <a:picLocks noChangeAspect="1"/>
          </p:cNvPicPr>
          <p:nvPr/>
        </p:nvPicPr>
        <p:blipFill>
          <a:blip r:embed="rId10"/>
          <a:stretch>
            <a:fillRect/>
          </a:stretch>
        </p:blipFill>
        <p:spPr>
          <a:xfrm>
            <a:off x="6420557" y="4767177"/>
            <a:ext cx="4543425" cy="2038350"/>
          </a:xfrm>
          <a:prstGeom prst="rect">
            <a:avLst/>
          </a:prstGeom>
        </p:spPr>
      </p:pic>
      <p:sp>
        <p:nvSpPr>
          <p:cNvPr id="14" name="Rectangle 13">
            <a:extLst>
              <a:ext uri="{FF2B5EF4-FFF2-40B4-BE49-F238E27FC236}">
                <a16:creationId xmlns:a16="http://schemas.microsoft.com/office/drawing/2014/main" id="{41E0A545-F846-4653-AFF7-364F618CA0B1}"/>
              </a:ext>
            </a:extLst>
          </p:cNvPr>
          <p:cNvSpPr/>
          <p:nvPr/>
        </p:nvSpPr>
        <p:spPr>
          <a:xfrm>
            <a:off x="10022112" y="6021188"/>
            <a:ext cx="834573" cy="68441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5" name="Rectangle 14">
            <a:extLst>
              <a:ext uri="{FF2B5EF4-FFF2-40B4-BE49-F238E27FC236}">
                <a16:creationId xmlns:a16="http://schemas.microsoft.com/office/drawing/2014/main" id="{04F99DE4-F66C-46C4-87B1-C9980388C09C}"/>
              </a:ext>
            </a:extLst>
          </p:cNvPr>
          <p:cNvSpPr/>
          <p:nvPr/>
        </p:nvSpPr>
        <p:spPr>
          <a:xfrm>
            <a:off x="6712857" y="6188074"/>
            <a:ext cx="1473200" cy="56673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pic>
        <p:nvPicPr>
          <p:cNvPr id="16" name="Image 15">
            <a:extLst>
              <a:ext uri="{FF2B5EF4-FFF2-40B4-BE49-F238E27FC236}">
                <a16:creationId xmlns:a16="http://schemas.microsoft.com/office/drawing/2014/main" id="{0C95B879-FD11-46A9-B034-68A201447BB5}"/>
              </a:ext>
            </a:extLst>
          </p:cNvPr>
          <p:cNvPicPr>
            <a:picLocks noChangeAspect="1"/>
          </p:cNvPicPr>
          <p:nvPr/>
        </p:nvPicPr>
        <p:blipFill>
          <a:blip r:embed="rId11"/>
          <a:stretch>
            <a:fillRect/>
          </a:stretch>
        </p:blipFill>
        <p:spPr>
          <a:xfrm>
            <a:off x="2269902" y="1602851"/>
            <a:ext cx="4000500" cy="3371850"/>
          </a:xfrm>
          <a:prstGeom prst="rect">
            <a:avLst/>
          </a:prstGeom>
        </p:spPr>
      </p:pic>
      <p:sp>
        <p:nvSpPr>
          <p:cNvPr id="19" name="ZoneTexte 18">
            <a:extLst>
              <a:ext uri="{FF2B5EF4-FFF2-40B4-BE49-F238E27FC236}">
                <a16:creationId xmlns:a16="http://schemas.microsoft.com/office/drawing/2014/main" id="{6F9AF150-0E17-44DE-8243-85BE802E702E}"/>
              </a:ext>
            </a:extLst>
          </p:cNvPr>
          <p:cNvSpPr txBox="1"/>
          <p:nvPr/>
        </p:nvSpPr>
        <p:spPr>
          <a:xfrm>
            <a:off x="-26031" y="1321356"/>
            <a:ext cx="442750" cy="369332"/>
          </a:xfrm>
          <a:prstGeom prst="rect">
            <a:avLst/>
          </a:prstGeom>
          <a:solidFill>
            <a:srgbClr val="00B0F0"/>
          </a:solidFill>
        </p:spPr>
        <p:txBody>
          <a:bodyPr wrap="square" rtlCol="0">
            <a:spAutoFit/>
          </a:bodyPr>
          <a:lstStyle/>
          <a:p>
            <a:r>
              <a:rPr lang="fr-FR" dirty="0"/>
              <a:t>(1)</a:t>
            </a:r>
          </a:p>
        </p:txBody>
      </p:sp>
      <p:sp>
        <p:nvSpPr>
          <p:cNvPr id="20" name="ZoneTexte 19">
            <a:extLst>
              <a:ext uri="{FF2B5EF4-FFF2-40B4-BE49-F238E27FC236}">
                <a16:creationId xmlns:a16="http://schemas.microsoft.com/office/drawing/2014/main" id="{9A5E9142-965A-487B-9953-B42874CA6465}"/>
              </a:ext>
            </a:extLst>
          </p:cNvPr>
          <p:cNvSpPr txBox="1"/>
          <p:nvPr/>
        </p:nvSpPr>
        <p:spPr>
          <a:xfrm>
            <a:off x="2119747" y="1321356"/>
            <a:ext cx="442750" cy="369332"/>
          </a:xfrm>
          <a:prstGeom prst="rect">
            <a:avLst/>
          </a:prstGeom>
          <a:solidFill>
            <a:srgbClr val="00B0F0"/>
          </a:solidFill>
        </p:spPr>
        <p:txBody>
          <a:bodyPr wrap="none" rtlCol="0">
            <a:spAutoFit/>
          </a:bodyPr>
          <a:lstStyle/>
          <a:p>
            <a:r>
              <a:rPr lang="fr-FR" dirty="0"/>
              <a:t>(2)</a:t>
            </a:r>
          </a:p>
        </p:txBody>
      </p:sp>
      <p:sp>
        <p:nvSpPr>
          <p:cNvPr id="21" name="ZoneTexte 20">
            <a:extLst>
              <a:ext uri="{FF2B5EF4-FFF2-40B4-BE49-F238E27FC236}">
                <a16:creationId xmlns:a16="http://schemas.microsoft.com/office/drawing/2014/main" id="{8FF91853-83A0-4AE4-9A31-63F35BE5F424}"/>
              </a:ext>
            </a:extLst>
          </p:cNvPr>
          <p:cNvSpPr txBox="1"/>
          <p:nvPr/>
        </p:nvSpPr>
        <p:spPr>
          <a:xfrm>
            <a:off x="7474854" y="2610320"/>
            <a:ext cx="442750" cy="369332"/>
          </a:xfrm>
          <a:prstGeom prst="rect">
            <a:avLst/>
          </a:prstGeom>
          <a:solidFill>
            <a:srgbClr val="00B0F0"/>
          </a:solidFill>
        </p:spPr>
        <p:txBody>
          <a:bodyPr wrap="none" rtlCol="0">
            <a:spAutoFit/>
          </a:bodyPr>
          <a:lstStyle/>
          <a:p>
            <a:r>
              <a:rPr lang="fr-FR" dirty="0"/>
              <a:t>(4)</a:t>
            </a:r>
          </a:p>
        </p:txBody>
      </p:sp>
      <p:sp>
        <p:nvSpPr>
          <p:cNvPr id="22" name="ZoneTexte 21">
            <a:extLst>
              <a:ext uri="{FF2B5EF4-FFF2-40B4-BE49-F238E27FC236}">
                <a16:creationId xmlns:a16="http://schemas.microsoft.com/office/drawing/2014/main" id="{8D217645-CDA3-4650-ADAB-4362ACCBAD0F}"/>
              </a:ext>
            </a:extLst>
          </p:cNvPr>
          <p:cNvSpPr txBox="1"/>
          <p:nvPr/>
        </p:nvSpPr>
        <p:spPr>
          <a:xfrm>
            <a:off x="5914878" y="1317336"/>
            <a:ext cx="442750" cy="369332"/>
          </a:xfrm>
          <a:prstGeom prst="rect">
            <a:avLst/>
          </a:prstGeom>
          <a:solidFill>
            <a:srgbClr val="00B0F0"/>
          </a:solidFill>
        </p:spPr>
        <p:txBody>
          <a:bodyPr wrap="none" rtlCol="0">
            <a:spAutoFit/>
          </a:bodyPr>
          <a:lstStyle/>
          <a:p>
            <a:r>
              <a:rPr lang="fr-FR" dirty="0"/>
              <a:t>(3)</a:t>
            </a:r>
          </a:p>
        </p:txBody>
      </p:sp>
      <p:sp>
        <p:nvSpPr>
          <p:cNvPr id="23" name="ZoneTexte 22">
            <a:extLst>
              <a:ext uri="{FF2B5EF4-FFF2-40B4-BE49-F238E27FC236}">
                <a16:creationId xmlns:a16="http://schemas.microsoft.com/office/drawing/2014/main" id="{136AD157-58FE-4220-BA89-4BD8E5B096A3}"/>
              </a:ext>
            </a:extLst>
          </p:cNvPr>
          <p:cNvSpPr txBox="1"/>
          <p:nvPr/>
        </p:nvSpPr>
        <p:spPr>
          <a:xfrm>
            <a:off x="9243164" y="926628"/>
            <a:ext cx="442750" cy="369332"/>
          </a:xfrm>
          <a:prstGeom prst="rect">
            <a:avLst/>
          </a:prstGeom>
          <a:solidFill>
            <a:srgbClr val="00B0F0"/>
          </a:solidFill>
        </p:spPr>
        <p:txBody>
          <a:bodyPr wrap="none" rtlCol="0">
            <a:spAutoFit/>
          </a:bodyPr>
          <a:lstStyle/>
          <a:p>
            <a:r>
              <a:rPr lang="fr-FR" dirty="0"/>
              <a:t>(5)</a:t>
            </a:r>
          </a:p>
        </p:txBody>
      </p:sp>
      <p:sp>
        <p:nvSpPr>
          <p:cNvPr id="24" name="ZoneTexte 23">
            <a:extLst>
              <a:ext uri="{FF2B5EF4-FFF2-40B4-BE49-F238E27FC236}">
                <a16:creationId xmlns:a16="http://schemas.microsoft.com/office/drawing/2014/main" id="{2393183F-4DBF-4410-99BB-FC5F68E33227}"/>
              </a:ext>
            </a:extLst>
          </p:cNvPr>
          <p:cNvSpPr txBox="1"/>
          <p:nvPr/>
        </p:nvSpPr>
        <p:spPr>
          <a:xfrm>
            <a:off x="9043499" y="3931722"/>
            <a:ext cx="442750" cy="369332"/>
          </a:xfrm>
          <a:prstGeom prst="rect">
            <a:avLst/>
          </a:prstGeom>
          <a:solidFill>
            <a:srgbClr val="00B0F0"/>
          </a:solidFill>
        </p:spPr>
        <p:txBody>
          <a:bodyPr wrap="none" rtlCol="0">
            <a:spAutoFit/>
          </a:bodyPr>
          <a:lstStyle/>
          <a:p>
            <a:r>
              <a:rPr lang="fr-FR" dirty="0"/>
              <a:t>(5)</a:t>
            </a:r>
          </a:p>
        </p:txBody>
      </p:sp>
      <p:sp>
        <p:nvSpPr>
          <p:cNvPr id="25" name="ZoneTexte 24">
            <a:extLst>
              <a:ext uri="{FF2B5EF4-FFF2-40B4-BE49-F238E27FC236}">
                <a16:creationId xmlns:a16="http://schemas.microsoft.com/office/drawing/2014/main" id="{C42A29BB-9FB2-429D-A316-36646797BF1B}"/>
              </a:ext>
            </a:extLst>
          </p:cNvPr>
          <p:cNvSpPr txBox="1"/>
          <p:nvPr/>
        </p:nvSpPr>
        <p:spPr>
          <a:xfrm>
            <a:off x="268703" y="5018004"/>
            <a:ext cx="442750" cy="369332"/>
          </a:xfrm>
          <a:prstGeom prst="rect">
            <a:avLst/>
          </a:prstGeom>
          <a:solidFill>
            <a:srgbClr val="00B0F0"/>
          </a:solidFill>
        </p:spPr>
        <p:txBody>
          <a:bodyPr wrap="none" rtlCol="0">
            <a:spAutoFit/>
          </a:bodyPr>
          <a:lstStyle/>
          <a:p>
            <a:r>
              <a:rPr lang="fr-FR" dirty="0"/>
              <a:t>(6)</a:t>
            </a:r>
          </a:p>
        </p:txBody>
      </p:sp>
      <p:sp>
        <p:nvSpPr>
          <p:cNvPr id="26" name="ZoneTexte 25">
            <a:extLst>
              <a:ext uri="{FF2B5EF4-FFF2-40B4-BE49-F238E27FC236}">
                <a16:creationId xmlns:a16="http://schemas.microsoft.com/office/drawing/2014/main" id="{12BB5E67-6FF8-44F0-B504-5AD2FC07FE4D}"/>
              </a:ext>
            </a:extLst>
          </p:cNvPr>
          <p:cNvSpPr txBox="1"/>
          <p:nvPr/>
        </p:nvSpPr>
        <p:spPr>
          <a:xfrm>
            <a:off x="268703" y="5520086"/>
            <a:ext cx="442750" cy="369332"/>
          </a:xfrm>
          <a:prstGeom prst="rect">
            <a:avLst/>
          </a:prstGeom>
          <a:solidFill>
            <a:srgbClr val="00B0F0"/>
          </a:solidFill>
        </p:spPr>
        <p:txBody>
          <a:bodyPr wrap="none" rtlCol="0">
            <a:spAutoFit/>
          </a:bodyPr>
          <a:lstStyle/>
          <a:p>
            <a:r>
              <a:rPr lang="fr-FR" dirty="0"/>
              <a:t>(7)</a:t>
            </a:r>
          </a:p>
        </p:txBody>
      </p:sp>
      <p:sp>
        <p:nvSpPr>
          <p:cNvPr id="27" name="ZoneTexte 26">
            <a:extLst>
              <a:ext uri="{FF2B5EF4-FFF2-40B4-BE49-F238E27FC236}">
                <a16:creationId xmlns:a16="http://schemas.microsoft.com/office/drawing/2014/main" id="{07BE391A-E3B3-4DA5-8835-0F1F891D4C3F}"/>
              </a:ext>
            </a:extLst>
          </p:cNvPr>
          <p:cNvSpPr txBox="1"/>
          <p:nvPr/>
        </p:nvSpPr>
        <p:spPr>
          <a:xfrm>
            <a:off x="6002103" y="4728016"/>
            <a:ext cx="442750" cy="369332"/>
          </a:xfrm>
          <a:prstGeom prst="rect">
            <a:avLst/>
          </a:prstGeom>
          <a:solidFill>
            <a:srgbClr val="00B0F0"/>
          </a:solidFill>
        </p:spPr>
        <p:txBody>
          <a:bodyPr wrap="none" rtlCol="0">
            <a:spAutoFit/>
          </a:bodyPr>
          <a:lstStyle/>
          <a:p>
            <a:r>
              <a:rPr lang="fr-FR" dirty="0"/>
              <a:t>(8)</a:t>
            </a:r>
          </a:p>
        </p:txBody>
      </p:sp>
    </p:spTree>
    <p:extLst>
      <p:ext uri="{BB962C8B-B14F-4D97-AF65-F5344CB8AC3E}">
        <p14:creationId xmlns:p14="http://schemas.microsoft.com/office/powerpoint/2010/main" val="3193674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EA07CA-8F82-42AD-90F1-5A266D00066F}"/>
              </a:ext>
            </a:extLst>
          </p:cNvPr>
          <p:cNvSpPr>
            <a:spLocks noGrp="1"/>
          </p:cNvSpPr>
          <p:nvPr>
            <p:ph type="title"/>
          </p:nvPr>
        </p:nvSpPr>
        <p:spPr/>
        <p:txBody>
          <a:bodyPr/>
          <a:lstStyle/>
          <a:p>
            <a:r>
              <a:rPr lang="fr-FR" dirty="0"/>
              <a:t>VI) Test post hoc</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34070293-353D-4E48-BB21-0ACE9883C9A2}"/>
                  </a:ext>
                </a:extLst>
              </p:cNvPr>
              <p:cNvSpPr>
                <a:spLocks noGrp="1"/>
              </p:cNvSpPr>
              <p:nvPr>
                <p:ph idx="1"/>
              </p:nvPr>
            </p:nvSpPr>
            <p:spPr>
              <a:xfrm>
                <a:off x="0" y="1825624"/>
                <a:ext cx="12192000" cy="5032375"/>
              </a:xfrm>
            </p:spPr>
            <p:txBody>
              <a:bodyPr>
                <a:noAutofit/>
              </a:bodyPr>
              <a:lstStyle/>
              <a:p>
                <a:pPr marL="0" indent="0" algn="ctr">
                  <a:lnSpc>
                    <a:spcPct val="80000"/>
                  </a:lnSpc>
                  <a:buNone/>
                </a:pPr>
                <a:r>
                  <a:rPr lang="fr-FR" sz="2200" dirty="0"/>
                  <a:t>Situation : </a:t>
                </a:r>
                <a:r>
                  <a:rPr lang="fr-FR" sz="2200" b="1" u="sng" dirty="0"/>
                  <a:t>Il existe une différence entre les moyennes des plusieurs (&gt;2) groupes </a:t>
                </a:r>
                <a:br>
                  <a:rPr lang="fr-FR" sz="2200" b="1" u="sng" dirty="0"/>
                </a:br>
                <a:r>
                  <a:rPr lang="fr-FR" sz="1200" b="1" u="sng" dirty="0"/>
                  <a:t>  </a:t>
                </a:r>
              </a:p>
              <a:p>
                <a:pPr marL="0" indent="0">
                  <a:lnSpc>
                    <a:spcPct val="80000"/>
                  </a:lnSpc>
                  <a:buNone/>
                </a:pPr>
                <a:r>
                  <a:rPr lang="fr-FR" sz="1800" i="1" dirty="0"/>
                  <a:t>Exemple : On étudie de souris de 7 pays différents et on trouve qu’elles ne sont pas homogènes quand à leur IMC (</a:t>
                </a:r>
                <a:r>
                  <a:rPr lang="fr-FR" sz="1800" i="1" dirty="0" err="1"/>
                  <a:t>bmi</a:t>
                </a:r>
                <a:r>
                  <a:rPr lang="fr-FR" sz="1800" i="1" dirty="0"/>
                  <a:t>). </a:t>
                </a:r>
                <a:br>
                  <a:rPr lang="fr-FR" sz="1800" i="1" dirty="0"/>
                </a:br>
                <a:r>
                  <a:rPr lang="fr-FR" sz="1800" i="1" dirty="0"/>
                  <a:t>On a rejeté H0 donc il existe au moins 2 moyennes différentes. Les quelles? </a:t>
                </a:r>
              </a:p>
              <a:p>
                <a:pPr marL="0" indent="0">
                  <a:lnSpc>
                    <a:spcPct val="80000"/>
                  </a:lnSpc>
                  <a:buNone/>
                </a:pPr>
                <a:r>
                  <a:rPr lang="fr-FR" sz="2200" dirty="0"/>
                  <a:t>Si le test ANOVA indique qu’au moins deux moyennes sont différentes, il est intéressant d’étudier les moyennes et leur différences deux à deux.</a:t>
                </a:r>
                <a:endParaRPr lang="fr-FR" sz="2200" i="1" dirty="0"/>
              </a:p>
              <a:p>
                <a:pPr marL="0" indent="0">
                  <a:lnSpc>
                    <a:spcPct val="80000"/>
                  </a:lnSpc>
                  <a:buNone/>
                </a:pPr>
                <a:r>
                  <a:rPr lang="fr-FR" sz="2000" dirty="0"/>
                  <a:t>Soit (𝑘, 𝑙) ∈ {1, . . , 𝑝} avec 𝑘 ≠ 𝑙 pour p groupes. </a:t>
                </a:r>
                <a14:m>
                  <m:oMath xmlns:m="http://schemas.openxmlformats.org/officeDocument/2006/math">
                    <m:sSub>
                      <m:sSubPr>
                        <m:ctrlPr>
                          <a:rPr lang="fr-FR" sz="2000" i="1" dirty="0">
                            <a:latin typeface="Cambria Math" panose="02040503050406030204" pitchFamily="18" charset="0"/>
                          </a:rPr>
                        </m:ctrlPr>
                      </m:sSubPr>
                      <m:e>
                        <m:r>
                          <a:rPr lang="fr-FR" sz="2000" i="1" dirty="0">
                            <a:latin typeface="Cambria Math" panose="02040503050406030204" pitchFamily="18" charset="0"/>
                          </a:rPr>
                          <m:t>𝐻</m:t>
                        </m:r>
                      </m:e>
                      <m:sub>
                        <m:r>
                          <a:rPr lang="fr-FR" sz="2000" i="1" dirty="0">
                            <a:latin typeface="Cambria Math" panose="02040503050406030204" pitchFamily="18" charset="0"/>
                          </a:rPr>
                          <m:t>0</m:t>
                        </m:r>
                      </m:sub>
                    </m:sSub>
                    <m:r>
                      <a:rPr lang="fr-FR" sz="2000" i="1" dirty="0">
                        <a:latin typeface="Cambria Math" panose="02040503050406030204" pitchFamily="18" charset="0"/>
                      </a:rPr>
                      <m:t> : </m:t>
                    </m:r>
                    <m:sSub>
                      <m:sSubPr>
                        <m:ctrlPr>
                          <a:rPr lang="fr-FR" sz="2000" i="1" dirty="0">
                            <a:latin typeface="Cambria Math" panose="02040503050406030204" pitchFamily="18" charset="0"/>
                          </a:rPr>
                        </m:ctrlPr>
                      </m:sSubPr>
                      <m:e>
                        <m:r>
                          <a:rPr lang="fr-FR" sz="2000" i="1" dirty="0">
                            <a:latin typeface="Cambria Math" panose="02040503050406030204" pitchFamily="18" charset="0"/>
                          </a:rPr>
                          <m:t>𝜇</m:t>
                        </m:r>
                      </m:e>
                      <m:sub>
                        <m:r>
                          <a:rPr lang="fr-FR" sz="2000" i="1" dirty="0">
                            <a:latin typeface="Cambria Math" panose="02040503050406030204" pitchFamily="18" charset="0"/>
                          </a:rPr>
                          <m:t>𝑘</m:t>
                        </m:r>
                      </m:sub>
                    </m:sSub>
                    <m:r>
                      <a:rPr lang="fr-FR" sz="2000" i="1" dirty="0">
                        <a:latin typeface="Cambria Math" panose="02040503050406030204" pitchFamily="18" charset="0"/>
                      </a:rPr>
                      <m:t>=</m:t>
                    </m:r>
                    <m:sSub>
                      <m:sSubPr>
                        <m:ctrlPr>
                          <a:rPr lang="fr-FR" sz="2000" i="1" dirty="0">
                            <a:latin typeface="Cambria Math" panose="02040503050406030204" pitchFamily="18" charset="0"/>
                          </a:rPr>
                        </m:ctrlPr>
                      </m:sSubPr>
                      <m:e>
                        <m:r>
                          <a:rPr lang="fr-FR" sz="2000" i="1" dirty="0">
                            <a:latin typeface="Cambria Math" panose="02040503050406030204" pitchFamily="18" charset="0"/>
                          </a:rPr>
                          <m:t>𝜇</m:t>
                        </m:r>
                      </m:e>
                      <m:sub>
                        <m:r>
                          <a:rPr lang="fr-FR" sz="2000" i="1" dirty="0">
                            <a:latin typeface="Cambria Math" panose="02040503050406030204" pitchFamily="18" charset="0"/>
                          </a:rPr>
                          <m:t>𝑙</m:t>
                        </m:r>
                      </m:sub>
                    </m:sSub>
                  </m:oMath>
                </a14:m>
                <a:r>
                  <a:rPr lang="fr-FR" sz="2000" i="1" dirty="0"/>
                  <a:t>  vs.  </a:t>
                </a:r>
                <a14:m>
                  <m:oMath xmlns:m="http://schemas.openxmlformats.org/officeDocument/2006/math">
                    <m:sSub>
                      <m:sSubPr>
                        <m:ctrlPr>
                          <a:rPr lang="fr-FR" sz="2000" i="1" dirty="0">
                            <a:latin typeface="Cambria Math" panose="02040503050406030204" pitchFamily="18" charset="0"/>
                          </a:rPr>
                        </m:ctrlPr>
                      </m:sSubPr>
                      <m:e>
                        <m:r>
                          <a:rPr lang="fr-FR" sz="2000" i="1" dirty="0">
                            <a:latin typeface="Cambria Math" panose="02040503050406030204" pitchFamily="18" charset="0"/>
                          </a:rPr>
                          <m:t>𝐻</m:t>
                        </m:r>
                      </m:e>
                      <m:sub>
                        <m:r>
                          <a:rPr lang="fr-FR" sz="2000" i="1" dirty="0">
                            <a:latin typeface="Cambria Math" panose="02040503050406030204" pitchFamily="18" charset="0"/>
                          </a:rPr>
                          <m:t>1</m:t>
                        </m:r>
                      </m:sub>
                    </m:sSub>
                    <m:r>
                      <a:rPr lang="fr-FR" sz="2000" i="1" dirty="0">
                        <a:latin typeface="Cambria Math" panose="02040503050406030204" pitchFamily="18" charset="0"/>
                      </a:rPr>
                      <m:t> :</m:t>
                    </m:r>
                    <m:sSub>
                      <m:sSubPr>
                        <m:ctrlPr>
                          <a:rPr lang="fr-FR" sz="2000" i="1" dirty="0">
                            <a:latin typeface="Cambria Math" panose="02040503050406030204" pitchFamily="18" charset="0"/>
                            <a:ea typeface="Cambria Math" panose="02040503050406030204" pitchFamily="18" charset="0"/>
                          </a:rPr>
                        </m:ctrlPr>
                      </m:sSubPr>
                      <m:e>
                        <m:r>
                          <a:rPr lang="fr-FR" sz="2000" i="1" dirty="0">
                            <a:latin typeface="Cambria Math" panose="02040503050406030204" pitchFamily="18" charset="0"/>
                          </a:rPr>
                          <m:t>𝜇</m:t>
                        </m:r>
                      </m:e>
                      <m:sub>
                        <m:r>
                          <a:rPr lang="fr-FR" sz="2000" i="1" dirty="0">
                            <a:latin typeface="Cambria Math" panose="02040503050406030204" pitchFamily="18" charset="0"/>
                          </a:rPr>
                          <m:t>𝑘</m:t>
                        </m:r>
                      </m:sub>
                    </m:sSub>
                    <m:r>
                      <a:rPr lang="fr-FR" sz="2000" i="1" dirty="0">
                        <a:latin typeface="Cambria Math" panose="02040503050406030204" pitchFamily="18" charset="0"/>
                      </a:rPr>
                      <m:t>≠</m:t>
                    </m:r>
                    <m:sSub>
                      <m:sSubPr>
                        <m:ctrlPr>
                          <a:rPr lang="fr-FR" sz="2000" i="1" dirty="0">
                            <a:latin typeface="Cambria Math" panose="02040503050406030204" pitchFamily="18" charset="0"/>
                          </a:rPr>
                        </m:ctrlPr>
                      </m:sSubPr>
                      <m:e>
                        <m:r>
                          <a:rPr lang="fr-FR" sz="2000" i="1" dirty="0">
                            <a:latin typeface="Cambria Math" panose="02040503050406030204" pitchFamily="18" charset="0"/>
                          </a:rPr>
                          <m:t>𝜇</m:t>
                        </m:r>
                      </m:e>
                      <m:sub>
                        <m:r>
                          <a:rPr lang="fr-FR" sz="2000" i="1" dirty="0">
                            <a:latin typeface="Cambria Math" panose="02040503050406030204" pitchFamily="18" charset="0"/>
                          </a:rPr>
                          <m:t>𝑙</m:t>
                        </m:r>
                      </m:sub>
                    </m:sSub>
                  </m:oMath>
                </a14:m>
                <a:endParaRPr lang="fr-FR" sz="2000" i="1" dirty="0"/>
              </a:p>
              <a:p>
                <a:pPr>
                  <a:lnSpc>
                    <a:spcPct val="80000"/>
                  </a:lnSpc>
                  <a:buFont typeface="Wingdings" panose="05000000000000000000" pitchFamily="2" charset="2"/>
                  <a:buChar char="ü"/>
                </a:pPr>
                <a:r>
                  <a:rPr lang="fr-FR" sz="2200" i="1" dirty="0"/>
                  <a:t> </a:t>
                </a:r>
                <a:r>
                  <a:rPr lang="fr-FR" sz="2200" b="1" u="sng" dirty="0"/>
                  <a:t>Test de </a:t>
                </a:r>
                <a:r>
                  <a:rPr lang="fr-FR" sz="2200" b="1" u="sng" dirty="0" err="1"/>
                  <a:t>Bonferroni</a:t>
                </a:r>
                <a:r>
                  <a:rPr lang="fr-FR" sz="2200" dirty="0"/>
                  <a:t> : Plus de puissance lorsque le nombre de comparaisons est faible.</a:t>
                </a:r>
              </a:p>
              <a:p>
                <a:pPr>
                  <a:lnSpc>
                    <a:spcPct val="80000"/>
                  </a:lnSpc>
                  <a:buFont typeface="Wingdings" panose="05000000000000000000" pitchFamily="2" charset="2"/>
                  <a:buChar char="ü"/>
                </a:pPr>
                <a:r>
                  <a:rPr lang="fr-FR" sz="2200" dirty="0"/>
                  <a:t> </a:t>
                </a:r>
                <a:r>
                  <a:rPr lang="fr-FR" sz="2200" b="1" u="sng" dirty="0"/>
                  <a:t>Test de </a:t>
                </a:r>
                <a:r>
                  <a:rPr lang="fr-FR" sz="2200" b="1" u="sng" dirty="0" err="1"/>
                  <a:t>Tukey</a:t>
                </a:r>
                <a:r>
                  <a:rPr lang="fr-FR" sz="2200" b="1" u="sng" dirty="0"/>
                  <a:t> HSD</a:t>
                </a:r>
                <a:r>
                  <a:rPr lang="fr-FR" sz="2200" dirty="0"/>
                  <a:t> (</a:t>
                </a:r>
                <a:r>
                  <a:rPr lang="fr-FR" sz="2200" dirty="0" err="1"/>
                  <a:t>Honest</a:t>
                </a:r>
                <a:r>
                  <a:rPr lang="fr-FR" sz="2200" dirty="0"/>
                  <a:t> </a:t>
                </a:r>
                <a:r>
                  <a:rPr lang="fr-FR" sz="2200" dirty="0" err="1"/>
                  <a:t>Significant</a:t>
                </a:r>
                <a:r>
                  <a:rPr lang="fr-FR" sz="2200" dirty="0"/>
                  <a:t> </a:t>
                </a:r>
                <a:r>
                  <a:rPr lang="fr-FR" sz="2200" dirty="0" err="1"/>
                  <a:t>Differences</a:t>
                </a:r>
                <a:r>
                  <a:rPr lang="fr-FR" sz="2200" dirty="0"/>
                  <a:t>) : recommandé et plus puissant pour tester un grand nombre de moyennes. </a:t>
                </a:r>
                <a:r>
                  <a:rPr lang="fr-FR" sz="2200" b="1" u="sng" dirty="0"/>
                  <a:t>Hypothèse d’homoscédasticité</a:t>
                </a:r>
                <a:r>
                  <a:rPr lang="fr-FR" sz="2200" dirty="0"/>
                  <a:t> (égalité des variance)</a:t>
                </a:r>
              </a:p>
              <a:p>
                <a:pPr>
                  <a:lnSpc>
                    <a:spcPct val="80000"/>
                  </a:lnSpc>
                  <a:buFont typeface="Wingdings" panose="05000000000000000000" pitchFamily="2" charset="2"/>
                  <a:buChar char="ü"/>
                </a:pPr>
                <a:r>
                  <a:rPr lang="fr-FR" sz="2200" dirty="0"/>
                  <a:t> Test de la petite différence significative (LSD) de Fisher : le plus laxiste, mais légitime si 3 groupes</a:t>
                </a:r>
              </a:p>
              <a:p>
                <a:pPr>
                  <a:lnSpc>
                    <a:spcPct val="80000"/>
                  </a:lnSpc>
                  <a:buFont typeface="Wingdings" panose="05000000000000000000" pitchFamily="2" charset="2"/>
                  <a:buChar char="ü"/>
                </a:pPr>
                <a:r>
                  <a:rPr lang="fr-FR" sz="2200" dirty="0"/>
                  <a:t> Test </a:t>
                </a:r>
                <a:r>
                  <a:rPr lang="fr-FR" sz="2200" dirty="0" err="1"/>
                  <a:t>Student</a:t>
                </a:r>
                <a:r>
                  <a:rPr lang="fr-FR" sz="2200" dirty="0"/>
                  <a:t> de Newman-</a:t>
                </a:r>
                <a:r>
                  <a:rPr lang="fr-FR" sz="2200" dirty="0" err="1"/>
                  <a:t>Keuls</a:t>
                </a:r>
                <a:r>
                  <a:rPr lang="fr-FR" sz="2200" dirty="0"/>
                  <a:t> : classement des moyennes comparées de la plus petite à la plus grande.</a:t>
                </a:r>
              </a:p>
              <a:p>
                <a:pPr>
                  <a:lnSpc>
                    <a:spcPct val="80000"/>
                  </a:lnSpc>
                  <a:buFont typeface="Wingdings" panose="05000000000000000000" pitchFamily="2" charset="2"/>
                  <a:buChar char="ü"/>
                </a:pPr>
                <a:r>
                  <a:rPr lang="fr-FR" sz="2200" dirty="0"/>
                  <a:t> Test </a:t>
                </a:r>
                <a:r>
                  <a:rPr lang="fr-FR" sz="2200" dirty="0" err="1"/>
                  <a:t>Dunnett</a:t>
                </a:r>
                <a:r>
                  <a:rPr lang="fr-FR" sz="2200" dirty="0"/>
                  <a:t> : intervalles de confiance pour les différences à la moyenne de contrôle. </a:t>
                </a:r>
              </a:p>
            </p:txBody>
          </p:sp>
        </mc:Choice>
        <mc:Fallback xmlns="">
          <p:sp>
            <p:nvSpPr>
              <p:cNvPr id="3" name="Espace réservé du contenu 2">
                <a:extLst>
                  <a:ext uri="{FF2B5EF4-FFF2-40B4-BE49-F238E27FC236}">
                    <a16:creationId xmlns:a16="http://schemas.microsoft.com/office/drawing/2014/main" id="{34070293-353D-4E48-BB21-0ACE9883C9A2}"/>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3"/>
                <a:stretch>
                  <a:fillRect l="-650" t="-1937" r="-650"/>
                </a:stretch>
              </a:blipFill>
            </p:spPr>
            <p:txBody>
              <a:bodyPr/>
              <a:lstStyle/>
              <a:p>
                <a:r>
                  <a:rPr lang="fr-FR">
                    <a:noFill/>
                  </a:rPr>
                  <a:t> </a:t>
                </a:r>
              </a:p>
            </p:txBody>
          </p:sp>
        </mc:Fallback>
      </mc:AlternateContent>
    </p:spTree>
    <p:extLst>
      <p:ext uri="{BB962C8B-B14F-4D97-AF65-F5344CB8AC3E}">
        <p14:creationId xmlns:p14="http://schemas.microsoft.com/office/powerpoint/2010/main" val="929863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07C262-5545-482D-A381-C3A51AB7A5D3}"/>
              </a:ext>
            </a:extLst>
          </p:cNvPr>
          <p:cNvSpPr>
            <a:spLocks noGrp="1"/>
          </p:cNvSpPr>
          <p:nvPr>
            <p:ph type="title"/>
          </p:nvPr>
        </p:nvSpPr>
        <p:spPr/>
        <p:txBody>
          <a:bodyPr/>
          <a:lstStyle/>
          <a:p>
            <a:r>
              <a:rPr lang="fr-FR" dirty="0"/>
              <a:t>VII) Correction de test multiple</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111118B5-3EC8-403B-BC78-C873585E4582}"/>
                  </a:ext>
                </a:extLst>
              </p:cNvPr>
              <p:cNvSpPr>
                <a:spLocks noGrp="1"/>
              </p:cNvSpPr>
              <p:nvPr>
                <p:ph idx="1"/>
              </p:nvPr>
            </p:nvSpPr>
            <p:spPr>
              <a:xfrm>
                <a:off x="0" y="1825625"/>
                <a:ext cx="12192000" cy="5032375"/>
              </a:xfrm>
            </p:spPr>
            <p:txBody>
              <a:bodyPr>
                <a:normAutofit lnSpcReduction="10000"/>
              </a:bodyPr>
              <a:lstStyle/>
              <a:p>
                <a:pPr marL="0" indent="0">
                  <a:buNone/>
                </a:pPr>
                <a:r>
                  <a:rPr lang="fr-FR" sz="2200" dirty="0"/>
                  <a:t>Si on réalise 1 test, on a, par le simple fait du hasard d’échantillonnage, </a:t>
                </a:r>
                <a14:m>
                  <m:oMath xmlns:m="http://schemas.openxmlformats.org/officeDocument/2006/math">
                    <m:r>
                      <a:rPr lang="fr-FR" sz="2200">
                        <a:latin typeface="Cambria Math" panose="02040503050406030204" pitchFamily="18" charset="0"/>
                      </a:rPr>
                      <m:t>𝛼</m:t>
                    </m:r>
                  </m:oMath>
                </a14:m>
                <a:r>
                  <a:rPr lang="fr-FR" sz="2200" dirty="0"/>
                  <a:t> % change de commettre l’erreur de type I : on admet d’avance que la variable peut prendre, dans 5% des cas, une valeur se situant dans la zone de rejet de H0, bien que H0 soit vraie (Faux-Positif).</a:t>
                </a:r>
              </a:p>
              <a:p>
                <a:pPr marL="0" indent="0">
                  <a:buNone/>
                </a:pPr>
                <a:r>
                  <a:rPr lang="fr-FR" sz="2200" dirty="0"/>
                  <a:t>Si l'on réalise, sur ces mêmes données, n tests de façon indépendante, on rejette classiquement </a:t>
                </a:r>
                <a14:m>
                  <m:oMath xmlns:m="http://schemas.openxmlformats.org/officeDocument/2006/math">
                    <m:r>
                      <a:rPr lang="fr-FR" sz="2200">
                        <a:latin typeface="Cambria Math" panose="02040503050406030204" pitchFamily="18" charset="0"/>
                      </a:rPr>
                      <m:t>𝐻</m:t>
                    </m:r>
                    <m:sSub>
                      <m:sSubPr>
                        <m:ctrlPr>
                          <a:rPr lang="fr-FR" sz="2200" i="1">
                            <a:latin typeface="Cambria Math" panose="02040503050406030204" pitchFamily="18" charset="0"/>
                          </a:rPr>
                        </m:ctrlPr>
                      </m:sSubPr>
                      <m:e>
                        <m:r>
                          <a:rPr lang="fr-FR" sz="2200">
                            <a:latin typeface="Cambria Math" panose="02040503050406030204" pitchFamily="18" charset="0"/>
                          </a:rPr>
                          <m:t>0</m:t>
                        </m:r>
                      </m:e>
                      <m:sub>
                        <m:r>
                          <a:rPr lang="fr-FR" sz="2200">
                            <a:latin typeface="Cambria Math" panose="02040503050406030204" pitchFamily="18" charset="0"/>
                          </a:rPr>
                          <m:t>𝑖</m:t>
                        </m:r>
                      </m:sub>
                    </m:sSub>
                  </m:oMath>
                </a14:m>
                <a:r>
                  <a:rPr lang="fr-FR" sz="2200" dirty="0"/>
                  <a:t> lorsque </a:t>
                </a:r>
                <a14:m>
                  <m:oMath xmlns:m="http://schemas.openxmlformats.org/officeDocument/2006/math">
                    <m:sSub>
                      <m:sSubPr>
                        <m:ctrlPr>
                          <a:rPr lang="fr-FR" sz="2200" i="1">
                            <a:latin typeface="Cambria Math" panose="02040503050406030204" pitchFamily="18" charset="0"/>
                          </a:rPr>
                        </m:ctrlPr>
                      </m:sSubPr>
                      <m:e>
                        <m:r>
                          <a:rPr lang="fr-FR" sz="2200">
                            <a:latin typeface="Cambria Math" panose="02040503050406030204" pitchFamily="18" charset="0"/>
                          </a:rPr>
                          <m:t>𝑃</m:t>
                        </m:r>
                      </m:e>
                      <m:sub>
                        <m:r>
                          <a:rPr lang="fr-FR" sz="2200">
                            <a:latin typeface="Cambria Math" panose="02040503050406030204" pitchFamily="18" charset="0"/>
                          </a:rPr>
                          <m:t>𝑖</m:t>
                        </m:r>
                      </m:sub>
                    </m:sSub>
                    <m:r>
                      <a:rPr lang="fr-FR" sz="2200">
                        <a:latin typeface="Cambria Math" panose="02040503050406030204" pitchFamily="18" charset="0"/>
                      </a:rPr>
                      <m:t>&lt;</m:t>
                    </m:r>
                    <m:r>
                      <a:rPr lang="fr-FR" sz="2200">
                        <a:latin typeface="Cambria Math" panose="02040503050406030204" pitchFamily="18" charset="0"/>
                      </a:rPr>
                      <m:t>𝛼</m:t>
                    </m:r>
                  </m:oMath>
                </a14:m>
                <a:r>
                  <a:rPr lang="fr-FR" sz="2200" dirty="0"/>
                  <a:t> (et à chaque fois on a </a:t>
                </a:r>
                <a14:m>
                  <m:oMath xmlns:m="http://schemas.openxmlformats.org/officeDocument/2006/math">
                    <m:r>
                      <a:rPr lang="fr-FR" sz="2200" b="0" i="1" smtClean="0">
                        <a:latin typeface="Cambria Math" panose="02040503050406030204" pitchFamily="18" charset="0"/>
                      </a:rPr>
                      <m:t>𝛼</m:t>
                    </m:r>
                    <m:r>
                      <a:rPr lang="fr-FR" sz="2200" b="0" i="1" smtClean="0">
                        <a:latin typeface="Cambria Math" panose="02040503050406030204" pitchFamily="18" charset="0"/>
                      </a:rPr>
                      <m:t>%</m:t>
                    </m:r>
                  </m:oMath>
                </a14:m>
                <a:r>
                  <a:rPr lang="fr-FR" sz="2200" dirty="0"/>
                  <a:t> chance d’erreur).</a:t>
                </a:r>
                <a:br>
                  <a:rPr lang="fr-FR" sz="2200" dirty="0"/>
                </a:br>
                <a:r>
                  <a:rPr lang="fr-FR" sz="2200" dirty="0"/>
                  <a:t>Donc lorsque l'on prend en compte l'ensemble de ces n tests, le nombre de faux-positifs obtenus par le hasard a bien augmenté avec n. On a pu commettre littéralement </a:t>
                </a:r>
                <a14:m>
                  <m:oMath xmlns:m="http://schemas.openxmlformats.org/officeDocument/2006/math">
                    <m:r>
                      <a:rPr lang="fr-FR" sz="2200" b="0" i="1" smtClean="0">
                        <a:latin typeface="Cambria Math" panose="02040503050406030204" pitchFamily="18" charset="0"/>
                      </a:rPr>
                      <m:t>𝑛</m:t>
                    </m:r>
                    <m:r>
                      <a:rPr lang="fr-FR" sz="2200" b="0" i="1" smtClean="0">
                        <a:latin typeface="Cambria Math" panose="02040503050406030204" pitchFamily="18" charset="0"/>
                      </a:rPr>
                      <m:t> ×</m:t>
                    </m:r>
                    <m:r>
                      <a:rPr lang="fr-FR" sz="2200" b="0" i="1" smtClean="0">
                        <a:latin typeface="Cambria Math" panose="02040503050406030204" pitchFamily="18" charset="0"/>
                        <a:ea typeface="Cambria Math" panose="02040503050406030204" pitchFamily="18" charset="0"/>
                      </a:rPr>
                      <m:t>𝛼</m:t>
                    </m:r>
                  </m:oMath>
                </a14:m>
                <a:r>
                  <a:rPr lang="fr-FR" sz="2200" dirty="0"/>
                  <a:t> erreurs.</a:t>
                </a:r>
              </a:p>
              <a:p>
                <a:pPr>
                  <a:buFont typeface="Wingdings" panose="05000000000000000000" pitchFamily="2" charset="2"/>
                  <a:buChar char="ü"/>
                </a:pPr>
                <a:r>
                  <a:rPr lang="fr-FR" sz="2200" dirty="0"/>
                  <a:t>On devrait alors corriger l’inflation de notre risque de commettre l’erreur alpha.</a:t>
                </a:r>
              </a:p>
              <a:p>
                <a:pPr>
                  <a:buFont typeface="Wingdings" panose="05000000000000000000" pitchFamily="2" charset="2"/>
                  <a:buChar char="ü"/>
                </a:pPr>
                <a:r>
                  <a:rPr lang="fr-FR" sz="2200" dirty="0"/>
                  <a:t>Soit on corrige notre seuil de significativité</a:t>
                </a:r>
              </a:p>
              <a:p>
                <a:pPr marL="0" indent="0">
                  <a:buNone/>
                </a:pPr>
                <a:r>
                  <a:rPr lang="fr-FR" sz="2200" dirty="0"/>
                  <a:t>Exemple : </a:t>
                </a:r>
                <a:r>
                  <a:rPr lang="fr-FR" sz="2200" b="1" u="sng" dirty="0"/>
                  <a:t>correction de </a:t>
                </a:r>
                <a:r>
                  <a:rPr lang="fr-FR" sz="2200" b="1" u="sng" dirty="0" err="1"/>
                  <a:t>Bonferroni</a:t>
                </a:r>
                <a:r>
                  <a:rPr lang="fr-FR" sz="2200" dirty="0"/>
                  <a:t> (conservatrice/sévère) : </a:t>
                </a:r>
                <a14:m>
                  <m:oMath xmlns:m="http://schemas.openxmlformats.org/officeDocument/2006/math">
                    <m:r>
                      <a:rPr lang="fr-FR" sz="2200" b="1" i="1">
                        <a:latin typeface="Cambria Math" panose="02040503050406030204" pitchFamily="18" charset="0"/>
                      </a:rPr>
                      <m:t>𝐬𝐞𝐮𝐢</m:t>
                    </m:r>
                    <m:sSub>
                      <m:sSubPr>
                        <m:ctrlPr>
                          <a:rPr lang="fr-FR" sz="2200" b="1" i="1">
                            <a:latin typeface="Cambria Math" panose="02040503050406030204" pitchFamily="18" charset="0"/>
                          </a:rPr>
                        </m:ctrlPr>
                      </m:sSubPr>
                      <m:e>
                        <m:r>
                          <a:rPr lang="fr-FR" sz="2200" b="1" i="1">
                            <a:latin typeface="Cambria Math" panose="02040503050406030204" pitchFamily="18" charset="0"/>
                          </a:rPr>
                          <m:t>𝐥</m:t>
                        </m:r>
                      </m:e>
                      <m:sub>
                        <m:r>
                          <a:rPr lang="fr-FR" sz="2200" b="1" i="1">
                            <a:latin typeface="Cambria Math" panose="02040503050406030204" pitchFamily="18" charset="0"/>
                          </a:rPr>
                          <m:t>𝐜𝐨𝐫𝐫</m:t>
                        </m:r>
                      </m:sub>
                    </m:sSub>
                    <m:r>
                      <a:rPr lang="fr-FR" sz="2200" b="1">
                        <a:latin typeface="Cambria Math" panose="02040503050406030204" pitchFamily="18" charset="0"/>
                      </a:rPr>
                      <m:t>= </m:t>
                    </m:r>
                    <m:f>
                      <m:fPr>
                        <m:type m:val="skw"/>
                        <m:ctrlPr>
                          <a:rPr lang="fr-FR" sz="2200" b="1" i="1">
                            <a:latin typeface="Cambria Math" panose="02040503050406030204" pitchFamily="18" charset="0"/>
                          </a:rPr>
                        </m:ctrlPr>
                      </m:fPr>
                      <m:num>
                        <m:r>
                          <a:rPr lang="fr-FR" sz="2200" b="1" i="1">
                            <a:latin typeface="Cambria Math" panose="02040503050406030204" pitchFamily="18" charset="0"/>
                          </a:rPr>
                          <m:t>𝛂</m:t>
                        </m:r>
                      </m:num>
                      <m:den>
                        <m:r>
                          <a:rPr lang="fr-FR" sz="2200" b="1" i="1">
                            <a:latin typeface="Cambria Math" panose="02040503050406030204" pitchFamily="18" charset="0"/>
                          </a:rPr>
                          <m:t>𝐧</m:t>
                        </m:r>
                      </m:den>
                    </m:f>
                  </m:oMath>
                </a14:m>
                <a:r>
                  <a:rPr lang="fr-FR" sz="2200" b="1" dirty="0"/>
                  <a:t> </a:t>
                </a:r>
              </a:p>
              <a:p>
                <a:pPr>
                  <a:buFont typeface="Wingdings" panose="05000000000000000000" pitchFamily="2" charset="2"/>
                  <a:buChar char="ü"/>
                </a:pPr>
                <a:r>
                  <a:rPr lang="fr-FR" sz="2200" dirty="0">
                    <a:sym typeface="Wingdings" panose="05000000000000000000" pitchFamily="2" charset="2"/>
                  </a:rPr>
                  <a:t>Soit on la p-valeur retournée doit être directement corrigée (« </a:t>
                </a:r>
                <a:r>
                  <a:rPr lang="fr-FR" sz="2200" b="1" dirty="0" err="1">
                    <a:sym typeface="Wingdings" panose="05000000000000000000" pitchFamily="2" charset="2"/>
                  </a:rPr>
                  <a:t>p_adj</a:t>
                </a:r>
                <a:r>
                  <a:rPr lang="fr-FR" sz="2200" dirty="0">
                    <a:sym typeface="Wingdings" panose="05000000000000000000" pitchFamily="2" charset="2"/>
                  </a:rPr>
                  <a:t> » pour p-valeur ajustée)</a:t>
                </a:r>
              </a:p>
              <a:p>
                <a:pPr marL="0" indent="0">
                  <a:buNone/>
                </a:pPr>
                <a:r>
                  <a:rPr lang="fr-FR" sz="2200" dirty="0">
                    <a:sym typeface="Wingdings" panose="05000000000000000000" pitchFamily="2" charset="2"/>
                  </a:rPr>
                  <a:t>Exemple : </a:t>
                </a:r>
                <a:r>
                  <a:rPr lang="fr-FR" sz="2200" b="1" u="sng" dirty="0">
                    <a:sym typeface="Wingdings" panose="05000000000000000000" pitchFamily="2" charset="2"/>
                  </a:rPr>
                  <a:t>correction de </a:t>
                </a:r>
                <a:r>
                  <a:rPr lang="fr-FR" sz="2200" b="1" u="sng" dirty="0" err="1">
                    <a:sym typeface="Wingdings" panose="05000000000000000000" pitchFamily="2" charset="2"/>
                  </a:rPr>
                  <a:t>Benjamini-Hochberg</a:t>
                </a:r>
                <a:r>
                  <a:rPr lang="fr-FR" sz="2200" dirty="0">
                    <a:sym typeface="Wingdings" panose="05000000000000000000" pitchFamily="2" charset="2"/>
                  </a:rPr>
                  <a:t> aka (false </a:t>
                </a:r>
                <a:r>
                  <a:rPr lang="fr-FR" sz="2200" dirty="0" err="1">
                    <a:sym typeface="Wingdings" panose="05000000000000000000" pitchFamily="2" charset="2"/>
                  </a:rPr>
                  <a:t>discovery</a:t>
                </a:r>
                <a:r>
                  <a:rPr lang="fr-FR" sz="2200" dirty="0">
                    <a:sym typeface="Wingdings" panose="05000000000000000000" pitchFamily="2" charset="2"/>
                  </a:rPr>
                  <a:t> rate) </a:t>
                </a:r>
                <a:r>
                  <a:rPr lang="fr-FR" sz="2200" b="1" u="sng" dirty="0">
                    <a:sym typeface="Wingdings" panose="05000000000000000000" pitchFamily="2" charset="2"/>
                  </a:rPr>
                  <a:t>FDR</a:t>
                </a:r>
                <a:r>
                  <a:rPr lang="fr-FR" sz="2200" dirty="0">
                    <a:sym typeface="Wingdings" panose="05000000000000000000" pitchFamily="2" charset="2"/>
                  </a:rPr>
                  <a:t> </a:t>
                </a:r>
                <a:r>
                  <a:rPr lang="fr-FR" sz="2200" dirty="0" err="1">
                    <a:sym typeface="Wingdings" panose="05000000000000000000" pitchFamily="2" charset="2"/>
                  </a:rPr>
                  <a:t>adjusted</a:t>
                </a:r>
                <a:r>
                  <a:rPr lang="fr-FR" sz="2200" dirty="0">
                    <a:sym typeface="Wingdings" panose="05000000000000000000" pitchFamily="2" charset="2"/>
                  </a:rPr>
                  <a:t> p-values.</a:t>
                </a:r>
                <a:br>
                  <a:rPr lang="fr-FR" sz="2200" dirty="0">
                    <a:sym typeface="Wingdings" panose="05000000000000000000" pitchFamily="2" charset="2"/>
                  </a:rPr>
                </a:br>
                <a:r>
                  <a:rPr lang="fr-FR" sz="2200" dirty="0">
                    <a:sym typeface="Wingdings" panose="05000000000000000000" pitchFamily="2" charset="2"/>
                  </a:rPr>
                  <a:t>Cette procédure fait en sorte que les p-values augmentent en fonction de leur nombre et du taux de p-values non-significatives. Peu </a:t>
                </a:r>
                <a:r>
                  <a:rPr lang="fr-FR" sz="2200" dirty="0"/>
                  <a:t>conservatrice, + exploration.</a:t>
                </a:r>
              </a:p>
            </p:txBody>
          </p:sp>
        </mc:Choice>
        <mc:Fallback xmlns="">
          <p:sp>
            <p:nvSpPr>
              <p:cNvPr id="3" name="Espace réservé du contenu 2">
                <a:extLst>
                  <a:ext uri="{FF2B5EF4-FFF2-40B4-BE49-F238E27FC236}">
                    <a16:creationId xmlns:a16="http://schemas.microsoft.com/office/drawing/2014/main" id="{111118B5-3EC8-403B-BC78-C873585E4582}"/>
                  </a:ext>
                </a:extLst>
              </p:cNvPr>
              <p:cNvSpPr>
                <a:spLocks noGrp="1" noRot="1" noChangeAspect="1" noMove="1" noResize="1" noEditPoints="1" noAdjustHandles="1" noChangeArrowheads="1" noChangeShapeType="1" noTextEdit="1"/>
              </p:cNvSpPr>
              <p:nvPr>
                <p:ph idx="1"/>
              </p:nvPr>
            </p:nvSpPr>
            <p:spPr>
              <a:xfrm>
                <a:off x="0" y="1825625"/>
                <a:ext cx="12192000" cy="5032375"/>
              </a:xfrm>
              <a:blipFill>
                <a:blip r:embed="rId3"/>
                <a:stretch>
                  <a:fillRect l="-650" t="-1937" r="-750"/>
                </a:stretch>
              </a:blipFill>
            </p:spPr>
            <p:txBody>
              <a:bodyPr/>
              <a:lstStyle/>
              <a:p>
                <a:r>
                  <a:rPr lang="fr-FR">
                    <a:noFill/>
                  </a:rPr>
                  <a:t> </a:t>
                </a:r>
              </a:p>
            </p:txBody>
          </p:sp>
        </mc:Fallback>
      </mc:AlternateContent>
      <p:sp>
        <p:nvSpPr>
          <p:cNvPr id="4" name="ZoneTexte 3">
            <a:extLst>
              <a:ext uri="{FF2B5EF4-FFF2-40B4-BE49-F238E27FC236}">
                <a16:creationId xmlns:a16="http://schemas.microsoft.com/office/drawing/2014/main" id="{84A33599-D06D-4FB3-829D-D3979F488114}"/>
              </a:ext>
            </a:extLst>
          </p:cNvPr>
          <p:cNvSpPr txBox="1"/>
          <p:nvPr/>
        </p:nvSpPr>
        <p:spPr>
          <a:xfrm>
            <a:off x="0" y="3886200"/>
            <a:ext cx="12192000" cy="3416320"/>
          </a:xfrm>
          <a:prstGeom prst="rect">
            <a:avLst/>
          </a:prstGeom>
          <a:solidFill>
            <a:schemeClr val="bg1"/>
          </a:solidFill>
        </p:spPr>
        <p:txBody>
          <a:bodyPr wrap="square" rtlCol="0">
            <a:spAutoFit/>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1307756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07C262-5545-482D-A381-C3A51AB7A5D3}"/>
              </a:ext>
            </a:extLst>
          </p:cNvPr>
          <p:cNvSpPr>
            <a:spLocks noGrp="1"/>
          </p:cNvSpPr>
          <p:nvPr>
            <p:ph type="title"/>
          </p:nvPr>
        </p:nvSpPr>
        <p:spPr/>
        <p:txBody>
          <a:bodyPr/>
          <a:lstStyle/>
          <a:p>
            <a:r>
              <a:rPr lang="fr-FR" dirty="0"/>
              <a:t>VII) Correction de test multiple</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111118B5-3EC8-403B-BC78-C873585E4582}"/>
                  </a:ext>
                </a:extLst>
              </p:cNvPr>
              <p:cNvSpPr>
                <a:spLocks noGrp="1"/>
              </p:cNvSpPr>
              <p:nvPr>
                <p:ph idx="1"/>
              </p:nvPr>
            </p:nvSpPr>
            <p:spPr>
              <a:xfrm>
                <a:off x="0" y="1825625"/>
                <a:ext cx="12192000" cy="5032375"/>
              </a:xfrm>
            </p:spPr>
            <p:txBody>
              <a:bodyPr>
                <a:normAutofit lnSpcReduction="10000"/>
              </a:bodyPr>
              <a:lstStyle/>
              <a:p>
                <a:pPr marL="0" indent="0">
                  <a:buNone/>
                </a:pPr>
                <a:r>
                  <a:rPr lang="fr-FR" sz="2200" dirty="0"/>
                  <a:t>Si on réalise 1 test, on a, par le simple fait du hasard d’échantillonnage, </a:t>
                </a:r>
                <a14:m>
                  <m:oMath xmlns:m="http://schemas.openxmlformats.org/officeDocument/2006/math">
                    <m:r>
                      <a:rPr lang="fr-FR" sz="2200">
                        <a:latin typeface="Cambria Math" panose="02040503050406030204" pitchFamily="18" charset="0"/>
                      </a:rPr>
                      <m:t>𝛼</m:t>
                    </m:r>
                  </m:oMath>
                </a14:m>
                <a:r>
                  <a:rPr lang="fr-FR" sz="2200" dirty="0"/>
                  <a:t> % change de commettre l’erreur de type I : on admet d’avance que la variable peut prendre, dans 5% des cas, une valeur se situant dans la zone de rejet de H0, bien que H0 soit vraie (Faux-Positif).</a:t>
                </a:r>
              </a:p>
              <a:p>
                <a:pPr marL="0" indent="0">
                  <a:buNone/>
                </a:pPr>
                <a:r>
                  <a:rPr lang="fr-FR" sz="2200" dirty="0"/>
                  <a:t>Si l'on réalise, sur ces mêmes données, n tests de façon indépendante, on rejette classiquement </a:t>
                </a:r>
                <a14:m>
                  <m:oMath xmlns:m="http://schemas.openxmlformats.org/officeDocument/2006/math">
                    <m:r>
                      <a:rPr lang="fr-FR" sz="2200">
                        <a:latin typeface="Cambria Math" panose="02040503050406030204" pitchFamily="18" charset="0"/>
                      </a:rPr>
                      <m:t>𝐻</m:t>
                    </m:r>
                    <m:sSub>
                      <m:sSubPr>
                        <m:ctrlPr>
                          <a:rPr lang="fr-FR" sz="2200" i="1">
                            <a:latin typeface="Cambria Math" panose="02040503050406030204" pitchFamily="18" charset="0"/>
                          </a:rPr>
                        </m:ctrlPr>
                      </m:sSubPr>
                      <m:e>
                        <m:r>
                          <a:rPr lang="fr-FR" sz="2200">
                            <a:latin typeface="Cambria Math" panose="02040503050406030204" pitchFamily="18" charset="0"/>
                          </a:rPr>
                          <m:t>0</m:t>
                        </m:r>
                      </m:e>
                      <m:sub>
                        <m:r>
                          <a:rPr lang="fr-FR" sz="2200">
                            <a:latin typeface="Cambria Math" panose="02040503050406030204" pitchFamily="18" charset="0"/>
                          </a:rPr>
                          <m:t>𝑖</m:t>
                        </m:r>
                      </m:sub>
                    </m:sSub>
                  </m:oMath>
                </a14:m>
                <a:r>
                  <a:rPr lang="fr-FR" sz="2200" dirty="0"/>
                  <a:t> lorsque </a:t>
                </a:r>
                <a14:m>
                  <m:oMath xmlns:m="http://schemas.openxmlformats.org/officeDocument/2006/math">
                    <m:sSub>
                      <m:sSubPr>
                        <m:ctrlPr>
                          <a:rPr lang="fr-FR" sz="2200" i="1">
                            <a:latin typeface="Cambria Math" panose="02040503050406030204" pitchFamily="18" charset="0"/>
                          </a:rPr>
                        </m:ctrlPr>
                      </m:sSubPr>
                      <m:e>
                        <m:r>
                          <a:rPr lang="fr-FR" sz="2200">
                            <a:latin typeface="Cambria Math" panose="02040503050406030204" pitchFamily="18" charset="0"/>
                          </a:rPr>
                          <m:t>𝑃</m:t>
                        </m:r>
                      </m:e>
                      <m:sub>
                        <m:r>
                          <a:rPr lang="fr-FR" sz="2200">
                            <a:latin typeface="Cambria Math" panose="02040503050406030204" pitchFamily="18" charset="0"/>
                          </a:rPr>
                          <m:t>𝑖</m:t>
                        </m:r>
                      </m:sub>
                    </m:sSub>
                    <m:r>
                      <a:rPr lang="fr-FR" sz="2200">
                        <a:latin typeface="Cambria Math" panose="02040503050406030204" pitchFamily="18" charset="0"/>
                      </a:rPr>
                      <m:t>&lt;</m:t>
                    </m:r>
                    <m:r>
                      <a:rPr lang="fr-FR" sz="2200">
                        <a:latin typeface="Cambria Math" panose="02040503050406030204" pitchFamily="18" charset="0"/>
                      </a:rPr>
                      <m:t>𝛼</m:t>
                    </m:r>
                  </m:oMath>
                </a14:m>
                <a:r>
                  <a:rPr lang="fr-FR" sz="2200" dirty="0"/>
                  <a:t> (et à chaque fois on a </a:t>
                </a:r>
                <a14:m>
                  <m:oMath xmlns:m="http://schemas.openxmlformats.org/officeDocument/2006/math">
                    <m:r>
                      <a:rPr lang="fr-FR" sz="2200" b="0" i="1" smtClean="0">
                        <a:latin typeface="Cambria Math" panose="02040503050406030204" pitchFamily="18" charset="0"/>
                      </a:rPr>
                      <m:t>𝛼</m:t>
                    </m:r>
                    <m:r>
                      <a:rPr lang="fr-FR" sz="2200" b="0" i="1" smtClean="0">
                        <a:latin typeface="Cambria Math" panose="02040503050406030204" pitchFamily="18" charset="0"/>
                      </a:rPr>
                      <m:t>%</m:t>
                    </m:r>
                  </m:oMath>
                </a14:m>
                <a:r>
                  <a:rPr lang="fr-FR" sz="2200" dirty="0"/>
                  <a:t> chance d’erreur).</a:t>
                </a:r>
                <a:br>
                  <a:rPr lang="fr-FR" sz="2200" dirty="0"/>
                </a:br>
                <a:r>
                  <a:rPr lang="fr-FR" sz="2200" dirty="0"/>
                  <a:t>Donc lorsque l'on prend en compte l'ensemble de ces n tests, le nombre de faux-positifs obtenus par le hasard a bien augmenté avec n. On a pu commettre littéralement </a:t>
                </a:r>
                <a14:m>
                  <m:oMath xmlns:m="http://schemas.openxmlformats.org/officeDocument/2006/math">
                    <m:r>
                      <a:rPr lang="fr-FR" sz="2200" b="0" i="1" smtClean="0">
                        <a:latin typeface="Cambria Math" panose="02040503050406030204" pitchFamily="18" charset="0"/>
                      </a:rPr>
                      <m:t>𝑛</m:t>
                    </m:r>
                    <m:r>
                      <a:rPr lang="fr-FR" sz="2200" b="0" i="1" smtClean="0">
                        <a:latin typeface="Cambria Math" panose="02040503050406030204" pitchFamily="18" charset="0"/>
                      </a:rPr>
                      <m:t> ×</m:t>
                    </m:r>
                    <m:r>
                      <a:rPr lang="fr-FR" sz="2200" b="0" i="1" smtClean="0">
                        <a:latin typeface="Cambria Math" panose="02040503050406030204" pitchFamily="18" charset="0"/>
                        <a:ea typeface="Cambria Math" panose="02040503050406030204" pitchFamily="18" charset="0"/>
                      </a:rPr>
                      <m:t>𝛼</m:t>
                    </m:r>
                  </m:oMath>
                </a14:m>
                <a:r>
                  <a:rPr lang="fr-FR" sz="2200" dirty="0"/>
                  <a:t> erreurs.</a:t>
                </a:r>
              </a:p>
              <a:p>
                <a:pPr>
                  <a:buFont typeface="Wingdings" panose="05000000000000000000" pitchFamily="2" charset="2"/>
                  <a:buChar char="ü"/>
                </a:pPr>
                <a:r>
                  <a:rPr lang="fr-FR" sz="2200" dirty="0"/>
                  <a:t>On devrait alors corriger l’inflation de notre risque de commettre l’erreur alpha.</a:t>
                </a:r>
              </a:p>
              <a:p>
                <a:pPr>
                  <a:buFont typeface="Wingdings" panose="05000000000000000000" pitchFamily="2" charset="2"/>
                  <a:buChar char="ü"/>
                </a:pPr>
                <a:r>
                  <a:rPr lang="fr-FR" sz="2200" dirty="0"/>
                  <a:t>Soit on corrige notre seuil de significativité</a:t>
                </a:r>
              </a:p>
              <a:p>
                <a:pPr marL="0" indent="0">
                  <a:buNone/>
                </a:pPr>
                <a:r>
                  <a:rPr lang="fr-FR" sz="2200" dirty="0"/>
                  <a:t>Exemple : </a:t>
                </a:r>
                <a:r>
                  <a:rPr lang="fr-FR" sz="2200" b="1" u="sng" dirty="0"/>
                  <a:t>correction de </a:t>
                </a:r>
                <a:r>
                  <a:rPr lang="fr-FR" sz="2200" b="1" u="sng" dirty="0" err="1"/>
                  <a:t>Bonferroni</a:t>
                </a:r>
                <a:r>
                  <a:rPr lang="fr-FR" sz="2200" dirty="0"/>
                  <a:t> (conservatrice/sévère) : </a:t>
                </a:r>
                <a14:m>
                  <m:oMath xmlns:m="http://schemas.openxmlformats.org/officeDocument/2006/math">
                    <m:r>
                      <a:rPr lang="fr-FR" sz="2200" b="1" i="1">
                        <a:latin typeface="Cambria Math" panose="02040503050406030204" pitchFamily="18" charset="0"/>
                      </a:rPr>
                      <m:t>𝐬𝐞𝐮𝐢</m:t>
                    </m:r>
                    <m:sSub>
                      <m:sSubPr>
                        <m:ctrlPr>
                          <a:rPr lang="fr-FR" sz="2200" b="1" i="1">
                            <a:latin typeface="Cambria Math" panose="02040503050406030204" pitchFamily="18" charset="0"/>
                          </a:rPr>
                        </m:ctrlPr>
                      </m:sSubPr>
                      <m:e>
                        <m:r>
                          <a:rPr lang="fr-FR" sz="2200" b="1" i="1">
                            <a:latin typeface="Cambria Math" panose="02040503050406030204" pitchFamily="18" charset="0"/>
                          </a:rPr>
                          <m:t>𝐥</m:t>
                        </m:r>
                      </m:e>
                      <m:sub>
                        <m:r>
                          <a:rPr lang="fr-FR" sz="2200" b="1" i="1">
                            <a:latin typeface="Cambria Math" panose="02040503050406030204" pitchFamily="18" charset="0"/>
                          </a:rPr>
                          <m:t>𝐜𝐨𝐫𝐫</m:t>
                        </m:r>
                      </m:sub>
                    </m:sSub>
                    <m:r>
                      <a:rPr lang="fr-FR" sz="2200" b="1">
                        <a:latin typeface="Cambria Math" panose="02040503050406030204" pitchFamily="18" charset="0"/>
                      </a:rPr>
                      <m:t>= </m:t>
                    </m:r>
                    <m:f>
                      <m:fPr>
                        <m:type m:val="skw"/>
                        <m:ctrlPr>
                          <a:rPr lang="fr-FR" sz="2200" b="1" i="1">
                            <a:latin typeface="Cambria Math" panose="02040503050406030204" pitchFamily="18" charset="0"/>
                          </a:rPr>
                        </m:ctrlPr>
                      </m:fPr>
                      <m:num>
                        <m:r>
                          <a:rPr lang="fr-FR" sz="2200" b="1" i="1">
                            <a:latin typeface="Cambria Math" panose="02040503050406030204" pitchFamily="18" charset="0"/>
                          </a:rPr>
                          <m:t>𝛂</m:t>
                        </m:r>
                      </m:num>
                      <m:den>
                        <m:r>
                          <a:rPr lang="fr-FR" sz="2200" b="1" i="1">
                            <a:latin typeface="Cambria Math" panose="02040503050406030204" pitchFamily="18" charset="0"/>
                          </a:rPr>
                          <m:t>𝐧</m:t>
                        </m:r>
                      </m:den>
                    </m:f>
                  </m:oMath>
                </a14:m>
                <a:r>
                  <a:rPr lang="fr-FR" sz="2200" b="1" dirty="0"/>
                  <a:t> </a:t>
                </a:r>
              </a:p>
              <a:p>
                <a:pPr>
                  <a:buFont typeface="Wingdings" panose="05000000000000000000" pitchFamily="2" charset="2"/>
                  <a:buChar char="ü"/>
                </a:pPr>
                <a:r>
                  <a:rPr lang="fr-FR" sz="2200" dirty="0">
                    <a:sym typeface="Wingdings" panose="05000000000000000000" pitchFamily="2" charset="2"/>
                  </a:rPr>
                  <a:t>Soit la p-valeur retournée doit être directement corrigée (« </a:t>
                </a:r>
                <a:r>
                  <a:rPr lang="fr-FR" sz="2200" b="1" dirty="0" err="1">
                    <a:sym typeface="Wingdings" panose="05000000000000000000" pitchFamily="2" charset="2"/>
                  </a:rPr>
                  <a:t>p_adj</a:t>
                </a:r>
                <a:r>
                  <a:rPr lang="fr-FR" sz="2200" dirty="0">
                    <a:sym typeface="Wingdings" panose="05000000000000000000" pitchFamily="2" charset="2"/>
                  </a:rPr>
                  <a:t> » pour p-valeur ajustée)</a:t>
                </a:r>
              </a:p>
              <a:p>
                <a:pPr marL="0" indent="0">
                  <a:buNone/>
                </a:pPr>
                <a:r>
                  <a:rPr lang="fr-FR" sz="2200" dirty="0">
                    <a:sym typeface="Wingdings" panose="05000000000000000000" pitchFamily="2" charset="2"/>
                  </a:rPr>
                  <a:t>Exemple : </a:t>
                </a:r>
                <a:r>
                  <a:rPr lang="fr-FR" sz="2200" b="1" u="sng" dirty="0">
                    <a:sym typeface="Wingdings" panose="05000000000000000000" pitchFamily="2" charset="2"/>
                  </a:rPr>
                  <a:t>correction de </a:t>
                </a:r>
                <a:r>
                  <a:rPr lang="fr-FR" sz="2200" b="1" u="sng" dirty="0" err="1">
                    <a:sym typeface="Wingdings" panose="05000000000000000000" pitchFamily="2" charset="2"/>
                  </a:rPr>
                  <a:t>Benjamini-Hochberg</a:t>
                </a:r>
                <a:r>
                  <a:rPr lang="fr-FR" sz="2200" dirty="0">
                    <a:sym typeface="Wingdings" panose="05000000000000000000" pitchFamily="2" charset="2"/>
                  </a:rPr>
                  <a:t> aka (false </a:t>
                </a:r>
                <a:r>
                  <a:rPr lang="fr-FR" sz="2200" dirty="0" err="1">
                    <a:sym typeface="Wingdings" panose="05000000000000000000" pitchFamily="2" charset="2"/>
                  </a:rPr>
                  <a:t>discovery</a:t>
                </a:r>
                <a:r>
                  <a:rPr lang="fr-FR" sz="2200" dirty="0">
                    <a:sym typeface="Wingdings" panose="05000000000000000000" pitchFamily="2" charset="2"/>
                  </a:rPr>
                  <a:t> rate) </a:t>
                </a:r>
                <a:r>
                  <a:rPr lang="fr-FR" sz="2200" b="1" u="sng" dirty="0">
                    <a:sym typeface="Wingdings" panose="05000000000000000000" pitchFamily="2" charset="2"/>
                  </a:rPr>
                  <a:t>FDR</a:t>
                </a:r>
                <a:r>
                  <a:rPr lang="fr-FR" sz="2200" dirty="0">
                    <a:sym typeface="Wingdings" panose="05000000000000000000" pitchFamily="2" charset="2"/>
                  </a:rPr>
                  <a:t> </a:t>
                </a:r>
                <a:r>
                  <a:rPr lang="fr-FR" sz="2200" dirty="0" err="1">
                    <a:sym typeface="Wingdings" panose="05000000000000000000" pitchFamily="2" charset="2"/>
                  </a:rPr>
                  <a:t>adjusted</a:t>
                </a:r>
                <a:r>
                  <a:rPr lang="fr-FR" sz="2200" dirty="0">
                    <a:sym typeface="Wingdings" panose="05000000000000000000" pitchFamily="2" charset="2"/>
                  </a:rPr>
                  <a:t> p-values.</a:t>
                </a:r>
                <a:br>
                  <a:rPr lang="fr-FR" sz="2200" dirty="0">
                    <a:sym typeface="Wingdings" panose="05000000000000000000" pitchFamily="2" charset="2"/>
                  </a:rPr>
                </a:br>
                <a:r>
                  <a:rPr lang="fr-FR" sz="2200" dirty="0">
                    <a:sym typeface="Wingdings" panose="05000000000000000000" pitchFamily="2" charset="2"/>
                  </a:rPr>
                  <a:t>Cette procédure fait en sorte que les valeurs de P augmentent en fonction de leur nombre et du taux de p-values non-significatives. Peu </a:t>
                </a:r>
                <a:r>
                  <a:rPr lang="fr-FR" sz="2200" dirty="0"/>
                  <a:t>conservatrice, + exploration.</a:t>
                </a:r>
              </a:p>
            </p:txBody>
          </p:sp>
        </mc:Choice>
        <mc:Fallback xmlns="">
          <p:sp>
            <p:nvSpPr>
              <p:cNvPr id="3" name="Espace réservé du contenu 2">
                <a:extLst>
                  <a:ext uri="{FF2B5EF4-FFF2-40B4-BE49-F238E27FC236}">
                    <a16:creationId xmlns:a16="http://schemas.microsoft.com/office/drawing/2014/main" id="{111118B5-3EC8-403B-BC78-C873585E4582}"/>
                  </a:ext>
                </a:extLst>
              </p:cNvPr>
              <p:cNvSpPr>
                <a:spLocks noGrp="1" noRot="1" noChangeAspect="1" noMove="1" noResize="1" noEditPoints="1" noAdjustHandles="1" noChangeArrowheads="1" noChangeShapeType="1" noTextEdit="1"/>
              </p:cNvSpPr>
              <p:nvPr>
                <p:ph idx="1"/>
              </p:nvPr>
            </p:nvSpPr>
            <p:spPr>
              <a:xfrm>
                <a:off x="0" y="1825625"/>
                <a:ext cx="12192000" cy="5032375"/>
              </a:xfrm>
              <a:blipFill>
                <a:blip r:embed="rId3"/>
                <a:stretch>
                  <a:fillRect l="-650" t="-1937" r="-750"/>
                </a:stretch>
              </a:blipFill>
            </p:spPr>
            <p:txBody>
              <a:bodyPr/>
              <a:lstStyle/>
              <a:p>
                <a:r>
                  <a:rPr lang="fr-FR">
                    <a:noFill/>
                  </a:rPr>
                  <a:t> </a:t>
                </a:r>
              </a:p>
            </p:txBody>
          </p:sp>
        </mc:Fallback>
      </mc:AlternateContent>
    </p:spTree>
    <p:extLst>
      <p:ext uri="{BB962C8B-B14F-4D97-AF65-F5344CB8AC3E}">
        <p14:creationId xmlns:p14="http://schemas.microsoft.com/office/powerpoint/2010/main" val="144168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6E7D2-9AE1-4E42-8DFE-CF12C6E0E835}"/>
              </a:ext>
            </a:extLst>
          </p:cNvPr>
          <p:cNvSpPr>
            <a:spLocks noGrp="1"/>
          </p:cNvSpPr>
          <p:nvPr>
            <p:ph type="title"/>
          </p:nvPr>
        </p:nvSpPr>
        <p:spPr/>
        <p:txBody>
          <a:bodyPr/>
          <a:lstStyle/>
          <a:p>
            <a:r>
              <a:rPr lang="fr-FR" dirty="0"/>
              <a:t>Préambule</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5E446AD9-1AA4-4235-A046-4E6AEDDCCEF9}"/>
                  </a:ext>
                </a:extLst>
              </p:cNvPr>
              <p:cNvSpPr>
                <a:spLocks noGrp="1"/>
              </p:cNvSpPr>
              <p:nvPr>
                <p:ph idx="1"/>
              </p:nvPr>
            </p:nvSpPr>
            <p:spPr>
              <a:xfrm>
                <a:off x="0" y="1825624"/>
                <a:ext cx="12192000" cy="5032375"/>
              </a:xfrm>
            </p:spPr>
            <p:txBody>
              <a:bodyPr>
                <a:normAutofit fontScale="92500"/>
              </a:bodyPr>
              <a:lstStyle/>
              <a:p>
                <a:pPr marL="0" indent="0">
                  <a:spcBef>
                    <a:spcPts val="600"/>
                  </a:spcBef>
                  <a:buNone/>
                </a:pPr>
                <a:r>
                  <a:rPr lang="fr-FR" sz="2400" dirty="0"/>
                  <a:t>On peut distinguer les statistiques </a:t>
                </a:r>
                <a:r>
                  <a:rPr lang="fr-FR" sz="2400" b="1" dirty="0"/>
                  <a:t>descriptives et </a:t>
                </a:r>
                <a:r>
                  <a:rPr lang="fr-FR" sz="2400" dirty="0"/>
                  <a:t>statistiques </a:t>
                </a:r>
                <a:r>
                  <a:rPr lang="fr-FR" sz="2400" b="1" dirty="0"/>
                  <a:t>inférentielles.</a:t>
                </a:r>
                <a:endParaRPr lang="fr-FR" sz="2400" dirty="0"/>
              </a:p>
              <a:p>
                <a:pPr>
                  <a:spcBef>
                    <a:spcPts val="600"/>
                  </a:spcBef>
                </a:pPr>
                <a:r>
                  <a:rPr lang="fr-FR" sz="2400" dirty="0"/>
                  <a:t>Décrire, Visualiser, Résumer, …</a:t>
                </a:r>
              </a:p>
              <a:p>
                <a:pPr lvl="1">
                  <a:spcBef>
                    <a:spcPts val="600"/>
                  </a:spcBef>
                  <a:buClr>
                    <a:schemeClr val="dk1"/>
                  </a:buClr>
                  <a:buSzPct val="100000"/>
                </a:pPr>
                <a:r>
                  <a:rPr lang="fr-FR" dirty="0"/>
                  <a:t>identifier les intervalles de valeurs des variables </a:t>
                </a:r>
                <a:r>
                  <a:rPr lang="fr-FR" sz="1900" i="1" dirty="0"/>
                  <a:t>(taille </a:t>
                </a:r>
                <a14:m>
                  <m:oMath xmlns:m="http://schemas.openxmlformats.org/officeDocument/2006/math">
                    <m:r>
                      <a:rPr lang="fr-FR" sz="1900" i="1">
                        <a:latin typeface="Cambria Math" panose="02040503050406030204" pitchFamily="18" charset="0"/>
                        <a:ea typeface="Cambria Math" panose="02040503050406030204" pitchFamily="18" charset="0"/>
                      </a:rPr>
                      <m:t>∈[5,10]</m:t>
                    </m:r>
                  </m:oMath>
                </a14:m>
                <a:r>
                  <a:rPr lang="fr-FR" sz="1900" i="1" dirty="0"/>
                  <a:t> cm), </a:t>
                </a:r>
                <a:r>
                  <a:rPr lang="fr-FR" dirty="0"/>
                  <a:t>ou leur modalités </a:t>
                </a:r>
                <a:r>
                  <a:rPr lang="fr-FR" sz="1900" i="1" dirty="0"/>
                  <a:t>(genre M/F)</a:t>
                </a:r>
              </a:p>
              <a:p>
                <a:pPr lvl="1">
                  <a:spcBef>
                    <a:spcPts val="600"/>
                  </a:spcBef>
                  <a:buClr>
                    <a:schemeClr val="dk1"/>
                  </a:buClr>
                  <a:buSzPct val="100000"/>
                </a:pPr>
                <a:r>
                  <a:rPr lang="fr-FR" dirty="0"/>
                  <a:t>se faire une idée de la répartition des valeurs des variables à l’intérieur de leurs intervalles</a:t>
                </a:r>
              </a:p>
              <a:p>
                <a:pPr lvl="1">
                  <a:spcBef>
                    <a:spcPts val="600"/>
                  </a:spcBef>
                  <a:buSzPct val="100000"/>
                </a:pPr>
                <a:r>
                  <a:rPr lang="fr-FR" dirty="0"/>
                  <a:t>identifier des valeurs aberrantes </a:t>
                </a:r>
                <a:r>
                  <a:rPr lang="fr-FR" sz="1900" dirty="0"/>
                  <a:t>(taille = 100 cm saisi au lieu de 10 cm) </a:t>
                </a:r>
              </a:p>
              <a:p>
                <a:pPr lvl="1">
                  <a:spcBef>
                    <a:spcPts val="600"/>
                  </a:spcBef>
                </a:pPr>
                <a:r>
                  <a:rPr lang="fr-FR" dirty="0"/>
                  <a:t>observer pour les variables spatialisées, leur répartition dans l’espace (graphique)</a:t>
                </a:r>
              </a:p>
              <a:p>
                <a:pPr marL="0" indent="0">
                  <a:spcBef>
                    <a:spcPts val="600"/>
                  </a:spcBef>
                  <a:buNone/>
                </a:pPr>
                <a:r>
                  <a:rPr lang="fr-FR" sz="2400" dirty="0"/>
                  <a:t>L’analyse </a:t>
                </a:r>
                <a:r>
                  <a:rPr lang="fr-FR" sz="2400" b="1" u="sng" dirty="0"/>
                  <a:t>statistique descriptive</a:t>
                </a:r>
                <a:r>
                  <a:rPr lang="fr-FR" sz="2400" dirty="0"/>
                  <a:t> : l’utilisation de méthodes de calcul pour </a:t>
                </a:r>
                <a:r>
                  <a:rPr lang="fr-FR" sz="2400" b="1" u="sng" dirty="0"/>
                  <a:t>résumer et généraliser les observations</a:t>
                </a:r>
                <a:r>
                  <a:rPr lang="fr-FR" sz="2400" dirty="0"/>
                  <a:t>.</a:t>
                </a:r>
              </a:p>
              <a:p>
                <a:pPr>
                  <a:spcBef>
                    <a:spcPts val="600"/>
                  </a:spcBef>
                </a:pPr>
                <a:r>
                  <a:rPr lang="fr-FR" sz="2400" b="1" u="sng" dirty="0"/>
                  <a:t>Tests</a:t>
                </a:r>
                <a:r>
                  <a:rPr lang="fr-FR" sz="2400" dirty="0"/>
                  <a:t>, Modèles, Estimations …</a:t>
                </a:r>
              </a:p>
              <a:p>
                <a:pPr marL="0" indent="0">
                  <a:spcBef>
                    <a:spcPts val="600"/>
                  </a:spcBef>
                  <a:buNone/>
                </a:pPr>
                <a:r>
                  <a:rPr lang="fr-FR" sz="2400" dirty="0"/>
                  <a:t>Les </a:t>
                </a:r>
                <a:r>
                  <a:rPr lang="fr-FR" sz="2400" b="1" u="sng" dirty="0"/>
                  <a:t>statistiques inférentielles</a:t>
                </a:r>
                <a:r>
                  <a:rPr lang="fr-FR" sz="2400" dirty="0"/>
                  <a:t> cherchent à caractériser une population (générale) à partir des caractéristiques d’échantillons (particuliers) pour lesquels on a recueilli des </a:t>
                </a:r>
                <a:r>
                  <a:rPr lang="fr-FR" sz="2400" b="1" dirty="0"/>
                  <a:t>données</a:t>
                </a:r>
                <a:r>
                  <a:rPr lang="fr-FR" sz="2400" dirty="0"/>
                  <a:t> : par des mesures, des observations, des enquêtes.</a:t>
                </a:r>
              </a:p>
              <a:p>
                <a:pPr marL="0" indent="0">
                  <a:spcBef>
                    <a:spcPts val="600"/>
                  </a:spcBef>
                  <a:buNone/>
                </a:pPr>
                <a:r>
                  <a:rPr lang="fr-FR" sz="2400" dirty="0"/>
                  <a:t>Les statistiques inférentielles cherchent à répondre de façon rigoureuse à la question suivante :</a:t>
                </a:r>
                <a:br>
                  <a:rPr lang="fr-FR" sz="2400" dirty="0"/>
                </a:br>
                <a:r>
                  <a:rPr lang="fr-FR" sz="2400" dirty="0"/>
                  <a:t>A partir d’échantillons / d’observation, que peut-on attendre (= </a:t>
                </a:r>
                <a:r>
                  <a:rPr lang="fr-FR" sz="2400" b="1" dirty="0"/>
                  <a:t>inférer</a:t>
                </a:r>
                <a:r>
                  <a:rPr lang="fr-FR" sz="2400" dirty="0"/>
                  <a:t>) de la population ?</a:t>
                </a:r>
              </a:p>
              <a:p>
                <a:endParaRPr lang="fr-FR" dirty="0"/>
              </a:p>
              <a:p>
                <a:endParaRPr lang="fr-FR" dirty="0"/>
              </a:p>
            </p:txBody>
          </p:sp>
        </mc:Choice>
        <mc:Fallback xmlns="">
          <p:sp>
            <p:nvSpPr>
              <p:cNvPr id="3" name="Espace réservé du contenu 2">
                <a:extLst>
                  <a:ext uri="{FF2B5EF4-FFF2-40B4-BE49-F238E27FC236}">
                    <a16:creationId xmlns:a16="http://schemas.microsoft.com/office/drawing/2014/main" id="{5E446AD9-1AA4-4235-A046-4E6AEDDCCEF9}"/>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3"/>
                <a:stretch>
                  <a:fillRect l="-650" t="-1453" b="-1816"/>
                </a:stretch>
              </a:blipFill>
            </p:spPr>
            <p:txBody>
              <a:bodyPr/>
              <a:lstStyle/>
              <a:p>
                <a:r>
                  <a:rPr lang="fr-FR">
                    <a:noFill/>
                  </a:rPr>
                  <a:t> </a:t>
                </a:r>
              </a:p>
            </p:txBody>
          </p:sp>
        </mc:Fallback>
      </mc:AlternateContent>
    </p:spTree>
    <p:extLst>
      <p:ext uri="{BB962C8B-B14F-4D97-AF65-F5344CB8AC3E}">
        <p14:creationId xmlns:p14="http://schemas.microsoft.com/office/powerpoint/2010/main" val="407427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VIII) Exercices</a:t>
            </a:r>
          </a:p>
        </p:txBody>
      </p:sp>
      <p:sp>
        <p:nvSpPr>
          <p:cNvPr id="3" name="Espace réservé du contenu 2">
            <a:extLst>
              <a:ext uri="{FF2B5EF4-FFF2-40B4-BE49-F238E27FC236}">
                <a16:creationId xmlns:a16="http://schemas.microsoft.com/office/drawing/2014/main" id="{DFDD93CA-7B20-4E05-B985-351530FD7C47}"/>
              </a:ext>
            </a:extLst>
          </p:cNvPr>
          <p:cNvSpPr>
            <a:spLocks noGrp="1"/>
          </p:cNvSpPr>
          <p:nvPr>
            <p:ph idx="1"/>
          </p:nvPr>
        </p:nvSpPr>
        <p:spPr>
          <a:xfrm>
            <a:off x="0" y="1825624"/>
            <a:ext cx="12192000" cy="5032375"/>
          </a:xfrm>
        </p:spPr>
        <p:txBody>
          <a:bodyPr>
            <a:normAutofit/>
          </a:bodyPr>
          <a:lstStyle/>
          <a:p>
            <a:pPr marL="0" indent="0">
              <a:buNone/>
            </a:pPr>
            <a:r>
              <a:rPr lang="fr-FR" sz="2200" dirty="0"/>
              <a:t> Contexte : Dans le cadre de comparaison de moyenne, Remplir le diagramme d’aide à la décision suivant </a:t>
            </a:r>
          </a:p>
        </p:txBody>
      </p:sp>
      <p:graphicFrame>
        <p:nvGraphicFramePr>
          <p:cNvPr id="4" name="Diagramme 3">
            <a:extLst>
              <a:ext uri="{FF2B5EF4-FFF2-40B4-BE49-F238E27FC236}">
                <a16:creationId xmlns:a16="http://schemas.microsoft.com/office/drawing/2014/main" id="{603A8F20-21DB-4251-A24F-2996748E6268}"/>
              </a:ext>
            </a:extLst>
          </p:cNvPr>
          <p:cNvGraphicFramePr/>
          <p:nvPr>
            <p:extLst>
              <p:ext uri="{D42A27DB-BD31-4B8C-83A1-F6EECF244321}">
                <p14:modId xmlns:p14="http://schemas.microsoft.com/office/powerpoint/2010/main" val="1517984469"/>
              </p:ext>
            </p:extLst>
          </p:nvPr>
        </p:nvGraphicFramePr>
        <p:xfrm>
          <a:off x="0" y="2811779"/>
          <a:ext cx="12192000" cy="3315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a:extLst>
              <a:ext uri="{FF2B5EF4-FFF2-40B4-BE49-F238E27FC236}">
                <a16:creationId xmlns:a16="http://schemas.microsoft.com/office/drawing/2014/main" id="{86C2A109-DEAB-4C27-B76E-5580970BC53A}"/>
              </a:ext>
            </a:extLst>
          </p:cNvPr>
          <p:cNvSpPr txBox="1"/>
          <p:nvPr/>
        </p:nvSpPr>
        <p:spPr>
          <a:xfrm>
            <a:off x="838200" y="6308208"/>
            <a:ext cx="2298514" cy="369332"/>
          </a:xfrm>
          <a:prstGeom prst="rect">
            <a:avLst/>
          </a:prstGeom>
          <a:noFill/>
        </p:spPr>
        <p:txBody>
          <a:bodyPr wrap="none" rtlCol="0">
            <a:spAutoFit/>
          </a:bodyPr>
          <a:lstStyle/>
          <a:p>
            <a:r>
              <a:rPr lang="fr-FR" dirty="0"/>
              <a:t>Nature de la variable ?</a:t>
            </a:r>
          </a:p>
        </p:txBody>
      </p:sp>
      <p:sp>
        <p:nvSpPr>
          <p:cNvPr id="7" name="ZoneTexte 6">
            <a:extLst>
              <a:ext uri="{FF2B5EF4-FFF2-40B4-BE49-F238E27FC236}">
                <a16:creationId xmlns:a16="http://schemas.microsoft.com/office/drawing/2014/main" id="{1F4A59AF-382A-44B7-B320-739E0707195A}"/>
              </a:ext>
            </a:extLst>
          </p:cNvPr>
          <p:cNvSpPr txBox="1"/>
          <p:nvPr/>
        </p:nvSpPr>
        <p:spPr>
          <a:xfrm>
            <a:off x="4779237" y="6308208"/>
            <a:ext cx="2626040" cy="369332"/>
          </a:xfrm>
          <a:prstGeom prst="rect">
            <a:avLst/>
          </a:prstGeom>
          <a:noFill/>
        </p:spPr>
        <p:txBody>
          <a:bodyPr wrap="none" rtlCol="0">
            <a:spAutoFit/>
          </a:bodyPr>
          <a:lstStyle/>
          <a:p>
            <a:r>
              <a:rPr lang="fr-FR" dirty="0"/>
              <a:t>Normal ou Non normale ?</a:t>
            </a:r>
          </a:p>
        </p:txBody>
      </p:sp>
      <p:sp>
        <p:nvSpPr>
          <p:cNvPr id="8" name="ZoneTexte 7">
            <a:extLst>
              <a:ext uri="{FF2B5EF4-FFF2-40B4-BE49-F238E27FC236}">
                <a16:creationId xmlns:a16="http://schemas.microsoft.com/office/drawing/2014/main" id="{2A155E51-7403-4AD2-972C-1F41EE53C035}"/>
              </a:ext>
            </a:extLst>
          </p:cNvPr>
          <p:cNvSpPr txBox="1"/>
          <p:nvPr/>
        </p:nvSpPr>
        <p:spPr>
          <a:xfrm>
            <a:off x="9571778" y="6307880"/>
            <a:ext cx="1561389" cy="369332"/>
          </a:xfrm>
          <a:prstGeom prst="rect">
            <a:avLst/>
          </a:prstGeom>
          <a:noFill/>
        </p:spPr>
        <p:txBody>
          <a:bodyPr wrap="none" rtlCol="0">
            <a:spAutoFit/>
          </a:bodyPr>
          <a:lstStyle/>
          <a:p>
            <a:r>
              <a:rPr lang="fr-FR" dirty="0"/>
              <a:t>Nom </a:t>
            </a:r>
            <a:r>
              <a:rPr lang="fr-FR"/>
              <a:t>du test ?</a:t>
            </a:r>
            <a:endParaRPr lang="fr-FR" dirty="0"/>
          </a:p>
        </p:txBody>
      </p:sp>
    </p:spTree>
    <p:extLst>
      <p:ext uri="{BB962C8B-B14F-4D97-AF65-F5344CB8AC3E}">
        <p14:creationId xmlns:p14="http://schemas.microsoft.com/office/powerpoint/2010/main" val="107821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VIII) Exercices Réponses</a:t>
            </a:r>
          </a:p>
        </p:txBody>
      </p:sp>
      <p:sp>
        <p:nvSpPr>
          <p:cNvPr id="3" name="Espace réservé du contenu 2">
            <a:extLst>
              <a:ext uri="{FF2B5EF4-FFF2-40B4-BE49-F238E27FC236}">
                <a16:creationId xmlns:a16="http://schemas.microsoft.com/office/drawing/2014/main" id="{DFDD93CA-7B20-4E05-B985-351530FD7C47}"/>
              </a:ext>
            </a:extLst>
          </p:cNvPr>
          <p:cNvSpPr>
            <a:spLocks noGrp="1"/>
          </p:cNvSpPr>
          <p:nvPr>
            <p:ph idx="1"/>
          </p:nvPr>
        </p:nvSpPr>
        <p:spPr>
          <a:xfrm>
            <a:off x="0" y="1825624"/>
            <a:ext cx="12192000" cy="5032375"/>
          </a:xfrm>
        </p:spPr>
        <p:txBody>
          <a:bodyPr>
            <a:normAutofit/>
          </a:bodyPr>
          <a:lstStyle/>
          <a:p>
            <a:pPr marL="0" indent="0">
              <a:buNone/>
            </a:pPr>
            <a:r>
              <a:rPr lang="fr-FR" sz="2200" dirty="0"/>
              <a:t> Contexte : Dans le cadre de comparaison de moyenne, Remplir le diagramme d’aide à la décision suivant </a:t>
            </a:r>
          </a:p>
        </p:txBody>
      </p:sp>
      <p:graphicFrame>
        <p:nvGraphicFramePr>
          <p:cNvPr id="4" name="Diagramme 3">
            <a:extLst>
              <a:ext uri="{FF2B5EF4-FFF2-40B4-BE49-F238E27FC236}">
                <a16:creationId xmlns:a16="http://schemas.microsoft.com/office/drawing/2014/main" id="{603A8F20-21DB-4251-A24F-2996748E6268}"/>
              </a:ext>
            </a:extLst>
          </p:cNvPr>
          <p:cNvGraphicFramePr/>
          <p:nvPr>
            <p:extLst>
              <p:ext uri="{D42A27DB-BD31-4B8C-83A1-F6EECF244321}">
                <p14:modId xmlns:p14="http://schemas.microsoft.com/office/powerpoint/2010/main" val="573179042"/>
              </p:ext>
            </p:extLst>
          </p:nvPr>
        </p:nvGraphicFramePr>
        <p:xfrm>
          <a:off x="0" y="2811779"/>
          <a:ext cx="12192000" cy="3315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a:extLst>
              <a:ext uri="{FF2B5EF4-FFF2-40B4-BE49-F238E27FC236}">
                <a16:creationId xmlns:a16="http://schemas.microsoft.com/office/drawing/2014/main" id="{86C2A109-DEAB-4C27-B76E-5580970BC53A}"/>
              </a:ext>
            </a:extLst>
          </p:cNvPr>
          <p:cNvSpPr txBox="1"/>
          <p:nvPr/>
        </p:nvSpPr>
        <p:spPr>
          <a:xfrm>
            <a:off x="838200" y="6308208"/>
            <a:ext cx="2298514" cy="369332"/>
          </a:xfrm>
          <a:prstGeom prst="rect">
            <a:avLst/>
          </a:prstGeom>
          <a:noFill/>
        </p:spPr>
        <p:txBody>
          <a:bodyPr wrap="none" rtlCol="0">
            <a:spAutoFit/>
          </a:bodyPr>
          <a:lstStyle/>
          <a:p>
            <a:r>
              <a:rPr lang="fr-FR" dirty="0"/>
              <a:t>Nature de la variable ?</a:t>
            </a:r>
          </a:p>
        </p:txBody>
      </p:sp>
      <p:sp>
        <p:nvSpPr>
          <p:cNvPr id="7" name="ZoneTexte 6">
            <a:extLst>
              <a:ext uri="{FF2B5EF4-FFF2-40B4-BE49-F238E27FC236}">
                <a16:creationId xmlns:a16="http://schemas.microsoft.com/office/drawing/2014/main" id="{1F4A59AF-382A-44B7-B320-739E0707195A}"/>
              </a:ext>
            </a:extLst>
          </p:cNvPr>
          <p:cNvSpPr txBox="1"/>
          <p:nvPr/>
        </p:nvSpPr>
        <p:spPr>
          <a:xfrm>
            <a:off x="4779237" y="6308208"/>
            <a:ext cx="2626040" cy="369332"/>
          </a:xfrm>
          <a:prstGeom prst="rect">
            <a:avLst/>
          </a:prstGeom>
          <a:noFill/>
        </p:spPr>
        <p:txBody>
          <a:bodyPr wrap="none" rtlCol="0">
            <a:spAutoFit/>
          </a:bodyPr>
          <a:lstStyle/>
          <a:p>
            <a:r>
              <a:rPr lang="fr-FR" dirty="0"/>
              <a:t>Normal ou Non normale ?</a:t>
            </a:r>
          </a:p>
        </p:txBody>
      </p:sp>
      <p:sp>
        <p:nvSpPr>
          <p:cNvPr id="8" name="ZoneTexte 7">
            <a:extLst>
              <a:ext uri="{FF2B5EF4-FFF2-40B4-BE49-F238E27FC236}">
                <a16:creationId xmlns:a16="http://schemas.microsoft.com/office/drawing/2014/main" id="{2A155E51-7403-4AD2-972C-1F41EE53C035}"/>
              </a:ext>
            </a:extLst>
          </p:cNvPr>
          <p:cNvSpPr txBox="1"/>
          <p:nvPr/>
        </p:nvSpPr>
        <p:spPr>
          <a:xfrm>
            <a:off x="9571778" y="6307880"/>
            <a:ext cx="1561389" cy="369332"/>
          </a:xfrm>
          <a:prstGeom prst="rect">
            <a:avLst/>
          </a:prstGeom>
          <a:noFill/>
        </p:spPr>
        <p:txBody>
          <a:bodyPr wrap="none" rtlCol="0">
            <a:spAutoFit/>
          </a:bodyPr>
          <a:lstStyle/>
          <a:p>
            <a:r>
              <a:rPr lang="fr-FR" dirty="0"/>
              <a:t>Nom </a:t>
            </a:r>
            <a:r>
              <a:rPr lang="fr-FR"/>
              <a:t>du test ?</a:t>
            </a:r>
            <a:endParaRPr lang="fr-FR" dirty="0"/>
          </a:p>
        </p:txBody>
      </p:sp>
    </p:spTree>
    <p:extLst>
      <p:ext uri="{BB962C8B-B14F-4D97-AF65-F5344CB8AC3E}">
        <p14:creationId xmlns:p14="http://schemas.microsoft.com/office/powerpoint/2010/main" val="2350362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VIII) Exercices</a:t>
            </a:r>
          </a:p>
        </p:txBody>
      </p:sp>
      <p:sp>
        <p:nvSpPr>
          <p:cNvPr id="3" name="Espace réservé du contenu 2">
            <a:extLst>
              <a:ext uri="{FF2B5EF4-FFF2-40B4-BE49-F238E27FC236}">
                <a16:creationId xmlns:a16="http://schemas.microsoft.com/office/drawing/2014/main" id="{DFDD93CA-7B20-4E05-B985-351530FD7C47}"/>
              </a:ext>
            </a:extLst>
          </p:cNvPr>
          <p:cNvSpPr>
            <a:spLocks noGrp="1"/>
          </p:cNvSpPr>
          <p:nvPr>
            <p:ph idx="1"/>
          </p:nvPr>
        </p:nvSpPr>
        <p:spPr>
          <a:xfrm>
            <a:off x="175364" y="1825624"/>
            <a:ext cx="12016636" cy="5032375"/>
          </a:xfrm>
        </p:spPr>
        <p:txBody>
          <a:bodyPr>
            <a:normAutofit fontScale="92500" lnSpcReduction="20000"/>
          </a:bodyPr>
          <a:lstStyle/>
          <a:p>
            <a:pPr marL="0" indent="0">
              <a:lnSpc>
                <a:spcPct val="100000"/>
              </a:lnSpc>
              <a:buNone/>
            </a:pPr>
            <a:r>
              <a:rPr lang="fr-FR" sz="2400" dirty="0"/>
              <a:t>On dispose de deux échantillons (mâles et femelles) de Souris des Cactus, dont on a mesuré le poids (g) chez l’individu adulte. </a:t>
            </a:r>
            <a:br>
              <a:rPr lang="fr-FR" sz="2400" dirty="0"/>
            </a:br>
            <a:r>
              <a:rPr lang="fr-FR" sz="2400" dirty="0"/>
              <a:t>Echantillon </a:t>
            </a:r>
            <a:r>
              <a:rPr lang="fr-FR" sz="2400" dirty="0">
                <a:solidFill>
                  <a:srgbClr val="FF0000"/>
                </a:solidFill>
              </a:rPr>
              <a:t>femelle</a:t>
            </a:r>
            <a:r>
              <a:rPr lang="fr-FR" sz="2400" dirty="0"/>
              <a:t> (n = 6) : 24 ; 30 ; 30 ; 30 ; 38 ; 40</a:t>
            </a:r>
            <a:br>
              <a:rPr lang="fr-FR" sz="2400" dirty="0"/>
            </a:br>
            <a:r>
              <a:rPr lang="fr-FR" sz="2400" dirty="0"/>
              <a:t>Echantillon </a:t>
            </a:r>
            <a:r>
              <a:rPr lang="fr-FR" sz="2400" dirty="0">
                <a:solidFill>
                  <a:srgbClr val="00B0F0"/>
                </a:solidFill>
              </a:rPr>
              <a:t>mâle</a:t>
            </a:r>
            <a:r>
              <a:rPr lang="fr-FR" sz="2400" dirty="0"/>
              <a:t> (n = 4) : 20 ; 24 ; 26 ; 28</a:t>
            </a:r>
            <a:br>
              <a:rPr lang="fr-FR" sz="2400" dirty="0"/>
            </a:br>
            <a:r>
              <a:rPr lang="fr-FR" sz="2400" dirty="0"/>
              <a:t>1) On veut savoir si la population de souris femelles (F) est significativement différente de celle des souris mâles (M) de par leur poids. Quelle approche préconisez vous ? </a:t>
            </a:r>
          </a:p>
          <a:p>
            <a:pPr marL="0" indent="0">
              <a:lnSpc>
                <a:spcPct val="100000"/>
              </a:lnSpc>
              <a:buNone/>
            </a:pPr>
            <a:r>
              <a:rPr lang="fr-FR" sz="2400" dirty="0"/>
              <a:t>2) étant donné la taille de nos échantillons mâle et femelle, leurs variances respectives ont de fortes chances d’être différentes. On test cela avec le Test de Fisher d'égalité de deux variances. Que dire si notre test nous donnes : p-valeur = 0,4. </a:t>
            </a:r>
          </a:p>
          <a:p>
            <a:pPr marL="0" indent="0">
              <a:lnSpc>
                <a:spcPct val="100000"/>
              </a:lnSpc>
              <a:buNone/>
            </a:pPr>
            <a:r>
              <a:rPr lang="fr-FR" sz="2400" dirty="0"/>
              <a:t>3) On mesure ensuite 6 autres paramètres continues qu’on souhaites comparer entre les femelles et les males. Que faut-il penser à prendre en compte pour les étudier aussi ? </a:t>
            </a:r>
          </a:p>
          <a:p>
            <a:pPr marL="0" indent="0">
              <a:lnSpc>
                <a:spcPct val="100000"/>
              </a:lnSpc>
              <a:buNone/>
            </a:pPr>
            <a:r>
              <a:rPr lang="fr-FR" sz="2400" dirty="0"/>
              <a:t>4) Nous arrivons à renforcer la composition de nos 2 groupes avec 20 échantillons en plus par groupe. </a:t>
            </a:r>
            <a:br>
              <a:rPr lang="fr-FR" sz="2400" dirty="0"/>
            </a:br>
            <a:r>
              <a:rPr lang="fr-FR" sz="2400" dirty="0"/>
              <a:t>Comment répondre à la question 1) avec ces nouvelles données? </a:t>
            </a:r>
          </a:p>
          <a:p>
            <a:pPr marL="0" indent="0">
              <a:lnSpc>
                <a:spcPct val="100000"/>
              </a:lnSpc>
              <a:buNone/>
            </a:pPr>
            <a:r>
              <a:rPr lang="fr-FR" sz="2400" dirty="0"/>
              <a:t>5) On décide de tester un traitement sur cette population de souris et on se demande si cela affectera leur poids. Comment prendre en compte ce niveau d’information ?</a:t>
            </a:r>
            <a:r>
              <a:rPr lang="fr-FR" sz="2200" dirty="0"/>
              <a:t>		</a:t>
            </a:r>
          </a:p>
        </p:txBody>
      </p:sp>
      <p:pic>
        <p:nvPicPr>
          <p:cNvPr id="4" name="Image 3">
            <a:extLst>
              <a:ext uri="{FF2B5EF4-FFF2-40B4-BE49-F238E27FC236}">
                <a16:creationId xmlns:a16="http://schemas.microsoft.com/office/drawing/2014/main" id="{1FF5AAA9-623D-48C7-9292-9A67B706D7BF}"/>
              </a:ext>
            </a:extLst>
          </p:cNvPr>
          <p:cNvPicPr>
            <a:picLocks noChangeAspect="1"/>
          </p:cNvPicPr>
          <p:nvPr/>
        </p:nvPicPr>
        <p:blipFill>
          <a:blip r:embed="rId3"/>
          <a:stretch>
            <a:fillRect/>
          </a:stretch>
        </p:blipFill>
        <p:spPr>
          <a:xfrm>
            <a:off x="9331401" y="273051"/>
            <a:ext cx="1524000" cy="990600"/>
          </a:xfrm>
          <a:prstGeom prst="rect">
            <a:avLst/>
          </a:prstGeom>
          <a:ln>
            <a:solidFill>
              <a:srgbClr val="FF0000"/>
            </a:solidFill>
          </a:ln>
        </p:spPr>
      </p:pic>
      <p:pic>
        <p:nvPicPr>
          <p:cNvPr id="5" name="Image 4">
            <a:extLst>
              <a:ext uri="{FF2B5EF4-FFF2-40B4-BE49-F238E27FC236}">
                <a16:creationId xmlns:a16="http://schemas.microsoft.com/office/drawing/2014/main" id="{2595D71C-3156-4FA2-8959-B8B90F02475A}"/>
              </a:ext>
            </a:extLst>
          </p:cNvPr>
          <p:cNvPicPr>
            <a:picLocks noChangeAspect="1"/>
          </p:cNvPicPr>
          <p:nvPr/>
        </p:nvPicPr>
        <p:blipFill>
          <a:blip r:embed="rId4"/>
          <a:stretch>
            <a:fillRect/>
          </a:stretch>
        </p:blipFill>
        <p:spPr>
          <a:xfrm>
            <a:off x="11033277" y="230189"/>
            <a:ext cx="847725" cy="1076325"/>
          </a:xfrm>
          <a:prstGeom prst="rect">
            <a:avLst/>
          </a:prstGeom>
          <a:ln>
            <a:solidFill>
              <a:srgbClr val="00B0F0"/>
            </a:solidFill>
          </a:ln>
        </p:spPr>
      </p:pic>
    </p:spTree>
    <p:extLst>
      <p:ext uri="{BB962C8B-B14F-4D97-AF65-F5344CB8AC3E}">
        <p14:creationId xmlns:p14="http://schemas.microsoft.com/office/powerpoint/2010/main" val="4174840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VIII) Exercices Réponses</a:t>
            </a:r>
          </a:p>
        </p:txBody>
      </p:sp>
      <p:sp>
        <p:nvSpPr>
          <p:cNvPr id="3" name="Espace réservé du contenu 2">
            <a:extLst>
              <a:ext uri="{FF2B5EF4-FFF2-40B4-BE49-F238E27FC236}">
                <a16:creationId xmlns:a16="http://schemas.microsoft.com/office/drawing/2014/main" id="{DFDD93CA-7B20-4E05-B985-351530FD7C47}"/>
              </a:ext>
            </a:extLst>
          </p:cNvPr>
          <p:cNvSpPr>
            <a:spLocks noGrp="1"/>
          </p:cNvSpPr>
          <p:nvPr>
            <p:ph idx="1"/>
          </p:nvPr>
        </p:nvSpPr>
        <p:spPr>
          <a:xfrm>
            <a:off x="175364" y="1825623"/>
            <a:ext cx="12016636" cy="5032377"/>
          </a:xfrm>
        </p:spPr>
        <p:txBody>
          <a:bodyPr>
            <a:normAutofit/>
          </a:bodyPr>
          <a:lstStyle/>
          <a:p>
            <a:pPr marL="0" lvl="0" indent="0">
              <a:lnSpc>
                <a:spcPct val="100000"/>
              </a:lnSpc>
              <a:spcBef>
                <a:spcPts val="0"/>
              </a:spcBef>
              <a:buNone/>
              <a:defRPr/>
            </a:pPr>
            <a:r>
              <a:rPr lang="fr-FR" sz="2200" dirty="0"/>
              <a:t>1) 2 groupes de 6 et 4 animaux, H vs F, 1 paramètre continue mesuré. Très peu d’effectif (N =10)</a:t>
            </a:r>
            <a:br>
              <a:rPr lang="fr-FR" sz="2200" dirty="0"/>
            </a:br>
            <a:r>
              <a:rPr lang="fr-FR" sz="2200" dirty="0"/>
              <a:t>Test de Wilcoxon-Mann-Whitney  : </a:t>
            </a:r>
            <a:br>
              <a:rPr lang="fr-FR" sz="2200" dirty="0"/>
            </a:br>
            <a:r>
              <a:rPr lang="fr-FR" sz="2200" dirty="0"/>
              <a:t>H0 : mâles et femelles ont le même poids vs  H1 : mâles et femelles ont des poids différents</a:t>
            </a:r>
          </a:p>
          <a:p>
            <a:pPr marL="0" indent="0">
              <a:buNone/>
            </a:pPr>
            <a:r>
              <a:rPr lang="fr-FR" sz="2200" dirty="0"/>
              <a:t>2) Rappel : test de Fisher : H0 sigma2_f = sigma2_m vs H1 sigma2_f != sigma2_m</a:t>
            </a:r>
          </a:p>
          <a:p>
            <a:pPr marL="0" lvl="0" indent="0">
              <a:lnSpc>
                <a:spcPct val="100000"/>
              </a:lnSpc>
              <a:spcBef>
                <a:spcPts val="0"/>
              </a:spcBef>
              <a:buNone/>
              <a:defRPr/>
            </a:pPr>
            <a:r>
              <a:rPr lang="fr-FR" sz="2200" dirty="0"/>
              <a:t>p-valeur = 0,4.  On ne rejette pas H0. </a:t>
            </a:r>
            <a:br>
              <a:rPr lang="fr-FR" sz="2200" dirty="0"/>
            </a:br>
            <a:r>
              <a:rPr lang="fr-FR" sz="2200" dirty="0"/>
              <a:t>nous n’avons pas d’éléments pour contredire H0, donc nous allons avancer que ”les variances sont égales”. </a:t>
            </a:r>
            <a:br>
              <a:rPr lang="fr-FR" sz="2200" dirty="0"/>
            </a:br>
            <a:r>
              <a:rPr lang="fr-FR" sz="2200" dirty="0"/>
              <a:t>Attention il faut garder en tête que la conclusion officiel est « on ne rejette pas H0 ». Nous pourrions être dans le cas ou nous n’avons pas assez de données pour détecter la différence. </a:t>
            </a:r>
            <a:br>
              <a:rPr lang="fr-FR" sz="2200" dirty="0"/>
            </a:br>
            <a:r>
              <a:rPr lang="fr-FR" sz="2200" dirty="0"/>
              <a:t>NB : L’égalité des variances est un point intéressant (nécessaire) pour envisager le </a:t>
            </a:r>
            <a:r>
              <a:rPr lang="fr-FR" sz="2200" dirty="0" err="1"/>
              <a:t>T-test</a:t>
            </a:r>
            <a:r>
              <a:rPr lang="fr-FR" sz="2200" dirty="0"/>
              <a:t> (au lieu Wilcoxon-Mann-Whitney) mais nous n’avons certainement pas des données normalement distribuées avec si peu de points.</a:t>
            </a:r>
            <a:br>
              <a:rPr lang="fr-FR" sz="2200" dirty="0"/>
            </a:br>
            <a:r>
              <a:rPr lang="fr-FR" sz="2200" dirty="0"/>
              <a:t>Le test non paramétrique est plus robuste dans ce cas. </a:t>
            </a:r>
          </a:p>
          <a:p>
            <a:pPr marL="0" indent="0">
              <a:lnSpc>
                <a:spcPct val="100000"/>
              </a:lnSpc>
              <a:buNone/>
            </a:pPr>
            <a:endParaRPr lang="fr-FR" sz="2200" dirty="0"/>
          </a:p>
        </p:txBody>
      </p:sp>
      <p:pic>
        <p:nvPicPr>
          <p:cNvPr id="4" name="Image 3">
            <a:extLst>
              <a:ext uri="{FF2B5EF4-FFF2-40B4-BE49-F238E27FC236}">
                <a16:creationId xmlns:a16="http://schemas.microsoft.com/office/drawing/2014/main" id="{1FF5AAA9-623D-48C7-9292-9A67B706D7BF}"/>
              </a:ext>
            </a:extLst>
          </p:cNvPr>
          <p:cNvPicPr>
            <a:picLocks noChangeAspect="1"/>
          </p:cNvPicPr>
          <p:nvPr/>
        </p:nvPicPr>
        <p:blipFill>
          <a:blip r:embed="rId3"/>
          <a:stretch>
            <a:fillRect/>
          </a:stretch>
        </p:blipFill>
        <p:spPr>
          <a:xfrm>
            <a:off x="9331401" y="273051"/>
            <a:ext cx="1524000" cy="990600"/>
          </a:xfrm>
          <a:prstGeom prst="rect">
            <a:avLst/>
          </a:prstGeom>
          <a:ln>
            <a:solidFill>
              <a:srgbClr val="FF0000"/>
            </a:solidFill>
          </a:ln>
        </p:spPr>
      </p:pic>
      <p:pic>
        <p:nvPicPr>
          <p:cNvPr id="5" name="Image 4">
            <a:extLst>
              <a:ext uri="{FF2B5EF4-FFF2-40B4-BE49-F238E27FC236}">
                <a16:creationId xmlns:a16="http://schemas.microsoft.com/office/drawing/2014/main" id="{2595D71C-3156-4FA2-8959-B8B90F02475A}"/>
              </a:ext>
            </a:extLst>
          </p:cNvPr>
          <p:cNvPicPr>
            <a:picLocks noChangeAspect="1"/>
          </p:cNvPicPr>
          <p:nvPr/>
        </p:nvPicPr>
        <p:blipFill>
          <a:blip r:embed="rId4"/>
          <a:stretch>
            <a:fillRect/>
          </a:stretch>
        </p:blipFill>
        <p:spPr>
          <a:xfrm>
            <a:off x="11033277" y="230189"/>
            <a:ext cx="847725" cy="1076325"/>
          </a:xfrm>
          <a:prstGeom prst="rect">
            <a:avLst/>
          </a:prstGeom>
          <a:ln>
            <a:solidFill>
              <a:srgbClr val="00B0F0"/>
            </a:solidFill>
          </a:ln>
        </p:spPr>
      </p:pic>
    </p:spTree>
    <p:extLst>
      <p:ext uri="{BB962C8B-B14F-4D97-AF65-F5344CB8AC3E}">
        <p14:creationId xmlns:p14="http://schemas.microsoft.com/office/powerpoint/2010/main" val="1569026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VIII) Exercices Réponses</a:t>
            </a:r>
          </a:p>
        </p:txBody>
      </p:sp>
      <p:sp>
        <p:nvSpPr>
          <p:cNvPr id="3" name="Espace réservé du contenu 2">
            <a:extLst>
              <a:ext uri="{FF2B5EF4-FFF2-40B4-BE49-F238E27FC236}">
                <a16:creationId xmlns:a16="http://schemas.microsoft.com/office/drawing/2014/main" id="{DFDD93CA-7B20-4E05-B985-351530FD7C47}"/>
              </a:ext>
            </a:extLst>
          </p:cNvPr>
          <p:cNvSpPr>
            <a:spLocks noGrp="1"/>
          </p:cNvSpPr>
          <p:nvPr>
            <p:ph idx="1"/>
          </p:nvPr>
        </p:nvSpPr>
        <p:spPr>
          <a:xfrm>
            <a:off x="175364" y="1825624"/>
            <a:ext cx="12016636" cy="5032376"/>
          </a:xfrm>
        </p:spPr>
        <p:txBody>
          <a:bodyPr>
            <a:normAutofit fontScale="85000" lnSpcReduction="20000"/>
          </a:bodyPr>
          <a:lstStyle/>
          <a:p>
            <a:pPr marL="0" indent="0">
              <a:lnSpc>
                <a:spcPct val="100000"/>
              </a:lnSpc>
              <a:buNone/>
            </a:pPr>
            <a:r>
              <a:rPr lang="fr-FR" sz="2600" dirty="0"/>
              <a:t>3) Les divers mesures sont-elles indépendantes (test de corrélation). </a:t>
            </a:r>
            <a:br>
              <a:rPr lang="fr-FR" sz="2600" dirty="0"/>
            </a:br>
            <a:r>
              <a:rPr lang="fr-FR" sz="2600" dirty="0"/>
              <a:t>Répétions de l’erreur de test (même données = même group utilisé dans le test), correction de test multiple à effectuer (seuil ou p-valeur). </a:t>
            </a:r>
          </a:p>
          <a:p>
            <a:pPr marL="0" indent="0">
              <a:buNone/>
            </a:pPr>
            <a:r>
              <a:rPr lang="fr-FR" sz="2600" dirty="0"/>
              <a:t>4) On envisage le </a:t>
            </a:r>
            <a:r>
              <a:rPr lang="fr-FR" sz="2600" dirty="0" err="1"/>
              <a:t>T-test</a:t>
            </a:r>
            <a:r>
              <a:rPr lang="fr-FR" sz="2600" dirty="0"/>
              <a:t> car N~30 par groupe </a:t>
            </a:r>
            <a:br>
              <a:rPr lang="fr-FR" sz="2600" dirty="0"/>
            </a:br>
            <a:r>
              <a:rPr lang="fr-FR" sz="2600" dirty="0" err="1"/>
              <a:t>Re-valider</a:t>
            </a:r>
            <a:r>
              <a:rPr lang="fr-FR" sz="2600" dirty="0"/>
              <a:t> variances sont égales + </a:t>
            </a:r>
            <a:r>
              <a:rPr lang="fr-FR" sz="2600" dirty="0" err="1"/>
              <a:t>contoler</a:t>
            </a:r>
            <a:r>
              <a:rPr lang="fr-FR" sz="2600" dirty="0"/>
              <a:t> la normalité des données avant =&gt; + sure. </a:t>
            </a:r>
            <a:br>
              <a:rPr lang="fr-FR" sz="2600" dirty="0"/>
            </a:br>
            <a:r>
              <a:rPr lang="fr-FR" sz="2600" dirty="0"/>
              <a:t>FYI : ici le </a:t>
            </a:r>
            <a:r>
              <a:rPr lang="fr-FR" sz="2600" dirty="0" err="1"/>
              <a:t>t-test</a:t>
            </a:r>
            <a:r>
              <a:rPr lang="fr-FR" sz="2600" dirty="0"/>
              <a:t> donnerait la même choses que l’</a:t>
            </a:r>
            <a:r>
              <a:rPr lang="fr-FR" sz="2600" b="1" u="sng" dirty="0"/>
              <a:t> </a:t>
            </a:r>
            <a:r>
              <a:rPr lang="fr-FR" sz="2600" b="1" u="sng" dirty="0" err="1"/>
              <a:t>Anova</a:t>
            </a:r>
            <a:r>
              <a:rPr lang="fr-FR" sz="2600" b="1" u="sng" dirty="0"/>
              <a:t> à 1 facteur</a:t>
            </a:r>
            <a:r>
              <a:rPr lang="fr-FR" sz="2600" dirty="0"/>
              <a:t> (paramétrique) = le groupe </a:t>
            </a:r>
            <a:r>
              <a:rPr lang="fr-FR" sz="2600" dirty="0" err="1"/>
              <a:t>ie</a:t>
            </a:r>
            <a:r>
              <a:rPr lang="fr-FR" sz="2600" dirty="0"/>
              <a:t>. 1 variable catégorielle ~ 1 variable quantitative</a:t>
            </a:r>
          </a:p>
          <a:p>
            <a:pPr marL="0" indent="0">
              <a:buNone/>
            </a:pPr>
            <a:r>
              <a:rPr lang="fr-FR" sz="2600" dirty="0"/>
              <a:t>Par contre : On se trouve en présence de nouvelles données, mesurées plus tard que nos premières mesures (par quelqu’un d’autre, dans un autre labo, </a:t>
            </a:r>
            <a:r>
              <a:rPr lang="fr-FR" sz="2600" dirty="0" err="1"/>
              <a:t>etc</a:t>
            </a:r>
            <a:r>
              <a:rPr lang="fr-FR" sz="2600" dirty="0"/>
              <a:t>). Il serait conseillé de voir s’il y a un effet « </a:t>
            </a:r>
            <a:r>
              <a:rPr lang="fr-FR" sz="2600" b="1" u="sng" dirty="0"/>
              <a:t>batch</a:t>
            </a:r>
            <a:r>
              <a:rPr lang="fr-FR" sz="2600" dirty="0"/>
              <a:t> » avant d’utiliser les données unifiées. </a:t>
            </a:r>
            <a:br>
              <a:rPr lang="fr-FR" sz="2600" dirty="0"/>
            </a:br>
            <a:r>
              <a:rPr lang="fr-FR" sz="2600" dirty="0"/>
              <a:t>Soit en testant si les moyennes sont différentes quand au batch (pas de prise en compte du sexe F/M) =&gt; juste un </a:t>
            </a:r>
            <a:r>
              <a:rPr lang="fr-FR" sz="2600" dirty="0" err="1"/>
              <a:t>T-test</a:t>
            </a:r>
            <a:r>
              <a:rPr lang="fr-FR" sz="2600" dirty="0"/>
              <a:t>. </a:t>
            </a:r>
            <a:br>
              <a:rPr lang="fr-FR" sz="2600" dirty="0"/>
            </a:br>
            <a:r>
              <a:rPr lang="fr-FR" sz="2600" dirty="0"/>
              <a:t>Soit en testant en même temps la différence des moyennes entre les F/M et les 2 </a:t>
            </a:r>
            <a:r>
              <a:rPr lang="fr-FR" sz="2600" dirty="0" err="1"/>
              <a:t>batchs</a:t>
            </a:r>
            <a:r>
              <a:rPr lang="fr-FR" sz="2600" dirty="0"/>
              <a:t> (ANOVA à 2 facteurs = 2 variable catégorielle ~ 1 variable quantitative) </a:t>
            </a:r>
          </a:p>
          <a:p>
            <a:pPr marL="0" indent="0">
              <a:buNone/>
            </a:pPr>
            <a:r>
              <a:rPr lang="fr-FR" sz="2600" dirty="0"/>
              <a:t>5) Test </a:t>
            </a:r>
            <a:r>
              <a:rPr lang="fr-FR" sz="2600" dirty="0" err="1"/>
              <a:t>anova</a:t>
            </a:r>
            <a:r>
              <a:rPr lang="fr-FR" sz="2600" dirty="0"/>
              <a:t> a 2 facteur. </a:t>
            </a:r>
            <a:br>
              <a:rPr lang="fr-FR" sz="2600" dirty="0"/>
            </a:br>
            <a:r>
              <a:rPr lang="fr-FR" sz="2600" dirty="0"/>
              <a:t>différence des moyennes entre les F/M et les traité/non traité. </a:t>
            </a:r>
            <a:br>
              <a:rPr lang="fr-FR" sz="2600" dirty="0"/>
            </a:br>
            <a:r>
              <a:rPr lang="fr-FR" sz="2600" dirty="0"/>
              <a:t>Sera intéressant de regarder l’interaction car le traitement peut avoir un effet différent chez les f ou h.</a:t>
            </a:r>
          </a:p>
        </p:txBody>
      </p:sp>
      <p:pic>
        <p:nvPicPr>
          <p:cNvPr id="4" name="Image 3">
            <a:extLst>
              <a:ext uri="{FF2B5EF4-FFF2-40B4-BE49-F238E27FC236}">
                <a16:creationId xmlns:a16="http://schemas.microsoft.com/office/drawing/2014/main" id="{1FF5AAA9-623D-48C7-9292-9A67B706D7BF}"/>
              </a:ext>
            </a:extLst>
          </p:cNvPr>
          <p:cNvPicPr>
            <a:picLocks noChangeAspect="1"/>
          </p:cNvPicPr>
          <p:nvPr/>
        </p:nvPicPr>
        <p:blipFill>
          <a:blip r:embed="rId3"/>
          <a:stretch>
            <a:fillRect/>
          </a:stretch>
        </p:blipFill>
        <p:spPr>
          <a:xfrm>
            <a:off x="9331401" y="273051"/>
            <a:ext cx="1524000" cy="990600"/>
          </a:xfrm>
          <a:prstGeom prst="rect">
            <a:avLst/>
          </a:prstGeom>
          <a:ln>
            <a:solidFill>
              <a:srgbClr val="FF0000"/>
            </a:solidFill>
          </a:ln>
        </p:spPr>
      </p:pic>
      <p:pic>
        <p:nvPicPr>
          <p:cNvPr id="5" name="Image 4">
            <a:extLst>
              <a:ext uri="{FF2B5EF4-FFF2-40B4-BE49-F238E27FC236}">
                <a16:creationId xmlns:a16="http://schemas.microsoft.com/office/drawing/2014/main" id="{2595D71C-3156-4FA2-8959-B8B90F02475A}"/>
              </a:ext>
            </a:extLst>
          </p:cNvPr>
          <p:cNvPicPr>
            <a:picLocks noChangeAspect="1"/>
          </p:cNvPicPr>
          <p:nvPr/>
        </p:nvPicPr>
        <p:blipFill>
          <a:blip r:embed="rId4"/>
          <a:stretch>
            <a:fillRect/>
          </a:stretch>
        </p:blipFill>
        <p:spPr>
          <a:xfrm>
            <a:off x="11033277" y="230189"/>
            <a:ext cx="847725" cy="1076325"/>
          </a:xfrm>
          <a:prstGeom prst="rect">
            <a:avLst/>
          </a:prstGeom>
          <a:ln>
            <a:solidFill>
              <a:srgbClr val="00B0F0"/>
            </a:solidFill>
          </a:ln>
        </p:spPr>
      </p:pic>
    </p:spTree>
    <p:extLst>
      <p:ext uri="{BB962C8B-B14F-4D97-AF65-F5344CB8AC3E}">
        <p14:creationId xmlns:p14="http://schemas.microsoft.com/office/powerpoint/2010/main" val="3222834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IX) QCM</a:t>
            </a:r>
          </a:p>
        </p:txBody>
      </p:sp>
      <p:pic>
        <p:nvPicPr>
          <p:cNvPr id="4" name="Espace réservé du contenu 3">
            <a:extLst>
              <a:ext uri="{FF2B5EF4-FFF2-40B4-BE49-F238E27FC236}">
                <a16:creationId xmlns:a16="http://schemas.microsoft.com/office/drawing/2014/main" id="{F6456E54-7793-402F-9D41-99B1BAAA6A04}"/>
              </a:ext>
            </a:extLst>
          </p:cNvPr>
          <p:cNvPicPr>
            <a:picLocks noGrp="1" noChangeAspect="1"/>
          </p:cNvPicPr>
          <p:nvPr>
            <p:ph idx="1"/>
          </p:nvPr>
        </p:nvPicPr>
        <p:blipFill>
          <a:blip r:embed="rId3"/>
          <a:stretch>
            <a:fillRect/>
          </a:stretch>
        </p:blipFill>
        <p:spPr>
          <a:xfrm>
            <a:off x="144864" y="1690687"/>
            <a:ext cx="2046145" cy="3653005"/>
          </a:xfrm>
          <a:prstGeom prst="rect">
            <a:avLst/>
          </a:prstGeom>
        </p:spPr>
      </p:pic>
      <p:sp>
        <p:nvSpPr>
          <p:cNvPr id="3" name="ZoneTexte 2">
            <a:extLst>
              <a:ext uri="{FF2B5EF4-FFF2-40B4-BE49-F238E27FC236}">
                <a16:creationId xmlns:a16="http://schemas.microsoft.com/office/drawing/2014/main" id="{2E9EE718-F939-4307-9190-4EE358B03B78}"/>
              </a:ext>
            </a:extLst>
          </p:cNvPr>
          <p:cNvSpPr txBox="1"/>
          <p:nvPr/>
        </p:nvSpPr>
        <p:spPr>
          <a:xfrm>
            <a:off x="2427316" y="1690688"/>
            <a:ext cx="5251299" cy="1446550"/>
          </a:xfrm>
          <a:prstGeom prst="rect">
            <a:avLst/>
          </a:prstGeom>
          <a:noFill/>
        </p:spPr>
        <p:txBody>
          <a:bodyPr wrap="square" rtlCol="0">
            <a:spAutoFit/>
          </a:bodyPr>
          <a:lstStyle/>
          <a:p>
            <a:pPr marL="342900" indent="-342900">
              <a:buAutoNum type="arabicParenBoth"/>
            </a:pPr>
            <a:r>
              <a:rPr lang="fr-FR" sz="2200" dirty="0"/>
              <a:t> La variable « rendement » est de type : </a:t>
            </a:r>
          </a:p>
          <a:p>
            <a:r>
              <a:rPr lang="fr-FR" sz="2200" dirty="0"/>
              <a:t>A- ordinale</a:t>
            </a:r>
          </a:p>
          <a:p>
            <a:r>
              <a:rPr lang="fr-FR" sz="2200" dirty="0"/>
              <a:t>B- qualitative</a:t>
            </a:r>
          </a:p>
          <a:p>
            <a:r>
              <a:rPr lang="fr-FR" sz="2200" dirty="0"/>
              <a:t>C- quantitative</a:t>
            </a:r>
          </a:p>
        </p:txBody>
      </p:sp>
      <p:sp>
        <p:nvSpPr>
          <p:cNvPr id="28" name="ZoneTexte 27">
            <a:extLst>
              <a:ext uri="{FF2B5EF4-FFF2-40B4-BE49-F238E27FC236}">
                <a16:creationId xmlns:a16="http://schemas.microsoft.com/office/drawing/2014/main" id="{415D18D4-87BF-43D7-BB38-EB5AD40EB2E9}"/>
              </a:ext>
            </a:extLst>
          </p:cNvPr>
          <p:cNvSpPr txBox="1"/>
          <p:nvPr/>
        </p:nvSpPr>
        <p:spPr>
          <a:xfrm>
            <a:off x="7227277" y="4700588"/>
            <a:ext cx="4964723" cy="1785104"/>
          </a:xfrm>
          <a:prstGeom prst="rect">
            <a:avLst/>
          </a:prstGeom>
          <a:noFill/>
        </p:spPr>
        <p:txBody>
          <a:bodyPr wrap="square" rtlCol="0">
            <a:spAutoFit/>
          </a:bodyPr>
          <a:lstStyle/>
          <a:p>
            <a:r>
              <a:rPr lang="fr-FR" sz="2200" dirty="0"/>
              <a:t>(2) Cette figure est : </a:t>
            </a:r>
          </a:p>
          <a:p>
            <a:r>
              <a:rPr lang="fr-FR" sz="2200" dirty="0"/>
              <a:t>A- Un graphique de densité</a:t>
            </a:r>
          </a:p>
          <a:p>
            <a:r>
              <a:rPr lang="fr-FR" sz="2200" dirty="0"/>
              <a:t>B- Un box plot</a:t>
            </a:r>
          </a:p>
          <a:p>
            <a:r>
              <a:rPr lang="fr-FR" sz="2200" dirty="0"/>
              <a:t>C- Un diagramme « boite à moustache »</a:t>
            </a:r>
          </a:p>
          <a:p>
            <a:r>
              <a:rPr lang="fr-FR" sz="2200" dirty="0"/>
              <a:t>D-  Un nuage de point</a:t>
            </a:r>
          </a:p>
        </p:txBody>
      </p:sp>
      <p:pic>
        <p:nvPicPr>
          <p:cNvPr id="29" name="Image 28">
            <a:extLst>
              <a:ext uri="{FF2B5EF4-FFF2-40B4-BE49-F238E27FC236}">
                <a16:creationId xmlns:a16="http://schemas.microsoft.com/office/drawing/2014/main" id="{476214D5-005A-4C14-970C-D3CA3495E859}"/>
              </a:ext>
            </a:extLst>
          </p:cNvPr>
          <p:cNvPicPr>
            <a:picLocks noChangeAspect="1"/>
          </p:cNvPicPr>
          <p:nvPr/>
        </p:nvPicPr>
        <p:blipFill rotWithShape="1">
          <a:blip r:embed="rId4"/>
          <a:srcRect t="6182" r="17875"/>
          <a:stretch/>
        </p:blipFill>
        <p:spPr>
          <a:xfrm>
            <a:off x="8636822" y="1537188"/>
            <a:ext cx="3285392" cy="3163400"/>
          </a:xfrm>
          <a:prstGeom prst="rect">
            <a:avLst/>
          </a:prstGeom>
        </p:spPr>
      </p:pic>
    </p:spTree>
    <p:extLst>
      <p:ext uri="{BB962C8B-B14F-4D97-AF65-F5344CB8AC3E}">
        <p14:creationId xmlns:p14="http://schemas.microsoft.com/office/powerpoint/2010/main" val="210560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IX) QCM</a:t>
            </a:r>
          </a:p>
        </p:txBody>
      </p:sp>
      <p:pic>
        <p:nvPicPr>
          <p:cNvPr id="4" name="Espace réservé du contenu 3">
            <a:extLst>
              <a:ext uri="{FF2B5EF4-FFF2-40B4-BE49-F238E27FC236}">
                <a16:creationId xmlns:a16="http://schemas.microsoft.com/office/drawing/2014/main" id="{F6456E54-7793-402F-9D41-99B1BAAA6A04}"/>
              </a:ext>
            </a:extLst>
          </p:cNvPr>
          <p:cNvPicPr>
            <a:picLocks noGrp="1" noChangeAspect="1"/>
          </p:cNvPicPr>
          <p:nvPr>
            <p:ph idx="1"/>
          </p:nvPr>
        </p:nvPicPr>
        <p:blipFill>
          <a:blip r:embed="rId3"/>
          <a:stretch>
            <a:fillRect/>
          </a:stretch>
        </p:blipFill>
        <p:spPr>
          <a:xfrm>
            <a:off x="144864" y="1690687"/>
            <a:ext cx="2046145" cy="3653005"/>
          </a:xfrm>
          <a:prstGeom prst="rect">
            <a:avLst/>
          </a:prstGeom>
        </p:spPr>
      </p:pic>
      <p:sp>
        <p:nvSpPr>
          <p:cNvPr id="3" name="ZoneTexte 2">
            <a:extLst>
              <a:ext uri="{FF2B5EF4-FFF2-40B4-BE49-F238E27FC236}">
                <a16:creationId xmlns:a16="http://schemas.microsoft.com/office/drawing/2014/main" id="{2E9EE718-F939-4307-9190-4EE358B03B78}"/>
              </a:ext>
            </a:extLst>
          </p:cNvPr>
          <p:cNvSpPr txBox="1"/>
          <p:nvPr/>
        </p:nvSpPr>
        <p:spPr>
          <a:xfrm>
            <a:off x="2427316" y="1690688"/>
            <a:ext cx="5251299" cy="1446550"/>
          </a:xfrm>
          <a:prstGeom prst="rect">
            <a:avLst/>
          </a:prstGeom>
          <a:noFill/>
        </p:spPr>
        <p:txBody>
          <a:bodyPr wrap="square" rtlCol="0">
            <a:spAutoFit/>
          </a:bodyPr>
          <a:lstStyle/>
          <a:p>
            <a:pPr marL="342900" indent="-342900">
              <a:buAutoNum type="arabicParenBoth"/>
            </a:pPr>
            <a:r>
              <a:rPr lang="fr-FR" sz="2200" dirty="0"/>
              <a:t> La variable « rendement » est de type : </a:t>
            </a:r>
          </a:p>
          <a:p>
            <a:r>
              <a:rPr lang="fr-FR" sz="2200" dirty="0"/>
              <a:t>A- ordinale</a:t>
            </a:r>
          </a:p>
          <a:p>
            <a:r>
              <a:rPr lang="fr-FR" sz="2200" dirty="0"/>
              <a:t>B- qualitative</a:t>
            </a:r>
          </a:p>
          <a:p>
            <a:r>
              <a:rPr lang="fr-FR" sz="2200" dirty="0">
                <a:solidFill>
                  <a:schemeClr val="bg1"/>
                </a:solidFill>
                <a:highlight>
                  <a:srgbClr val="00FF00"/>
                </a:highlight>
              </a:rPr>
              <a:t>C</a:t>
            </a:r>
            <a:r>
              <a:rPr lang="fr-FR" sz="2200" dirty="0"/>
              <a:t>- quantitative</a:t>
            </a:r>
          </a:p>
        </p:txBody>
      </p:sp>
      <p:sp>
        <p:nvSpPr>
          <p:cNvPr id="28" name="ZoneTexte 27">
            <a:extLst>
              <a:ext uri="{FF2B5EF4-FFF2-40B4-BE49-F238E27FC236}">
                <a16:creationId xmlns:a16="http://schemas.microsoft.com/office/drawing/2014/main" id="{415D18D4-87BF-43D7-BB38-EB5AD40EB2E9}"/>
              </a:ext>
            </a:extLst>
          </p:cNvPr>
          <p:cNvSpPr txBox="1"/>
          <p:nvPr/>
        </p:nvSpPr>
        <p:spPr>
          <a:xfrm>
            <a:off x="7227277" y="4700588"/>
            <a:ext cx="4964723" cy="1785104"/>
          </a:xfrm>
          <a:prstGeom prst="rect">
            <a:avLst/>
          </a:prstGeom>
          <a:noFill/>
        </p:spPr>
        <p:txBody>
          <a:bodyPr wrap="square" rtlCol="0">
            <a:spAutoFit/>
          </a:bodyPr>
          <a:lstStyle/>
          <a:p>
            <a:r>
              <a:rPr lang="fr-FR" sz="2200" dirty="0"/>
              <a:t>(2) Cette figure est : </a:t>
            </a:r>
          </a:p>
          <a:p>
            <a:r>
              <a:rPr lang="fr-FR" sz="2200" dirty="0"/>
              <a:t>A- Un graphique de densité</a:t>
            </a:r>
          </a:p>
          <a:p>
            <a:r>
              <a:rPr lang="fr-FR" sz="2200" dirty="0">
                <a:solidFill>
                  <a:schemeClr val="bg1"/>
                </a:solidFill>
                <a:highlight>
                  <a:srgbClr val="00FF00"/>
                </a:highlight>
              </a:rPr>
              <a:t>B</a:t>
            </a:r>
            <a:r>
              <a:rPr lang="fr-FR" sz="2200" dirty="0"/>
              <a:t>- Un box plot</a:t>
            </a:r>
          </a:p>
          <a:p>
            <a:r>
              <a:rPr lang="fr-FR" sz="2200" dirty="0">
                <a:solidFill>
                  <a:schemeClr val="bg1"/>
                </a:solidFill>
                <a:highlight>
                  <a:srgbClr val="00FF00"/>
                </a:highlight>
              </a:rPr>
              <a:t>C</a:t>
            </a:r>
            <a:r>
              <a:rPr lang="fr-FR" sz="2200" dirty="0">
                <a:solidFill>
                  <a:schemeClr val="bg1"/>
                </a:solidFill>
              </a:rPr>
              <a:t>-</a:t>
            </a:r>
            <a:r>
              <a:rPr lang="fr-FR" sz="2200" dirty="0"/>
              <a:t> Un diagramme « boite à moustache »</a:t>
            </a:r>
          </a:p>
          <a:p>
            <a:r>
              <a:rPr lang="fr-FR" sz="2200" dirty="0"/>
              <a:t>D-  Un nuage de point</a:t>
            </a:r>
          </a:p>
        </p:txBody>
      </p:sp>
      <p:pic>
        <p:nvPicPr>
          <p:cNvPr id="29" name="Image 28">
            <a:extLst>
              <a:ext uri="{FF2B5EF4-FFF2-40B4-BE49-F238E27FC236}">
                <a16:creationId xmlns:a16="http://schemas.microsoft.com/office/drawing/2014/main" id="{476214D5-005A-4C14-970C-D3CA3495E859}"/>
              </a:ext>
            </a:extLst>
          </p:cNvPr>
          <p:cNvPicPr>
            <a:picLocks noChangeAspect="1"/>
          </p:cNvPicPr>
          <p:nvPr/>
        </p:nvPicPr>
        <p:blipFill rotWithShape="1">
          <a:blip r:embed="rId4"/>
          <a:srcRect t="6182" r="17875"/>
          <a:stretch/>
        </p:blipFill>
        <p:spPr>
          <a:xfrm>
            <a:off x="8636822" y="1537188"/>
            <a:ext cx="3285392" cy="3163400"/>
          </a:xfrm>
          <a:prstGeom prst="rect">
            <a:avLst/>
          </a:prstGeom>
        </p:spPr>
      </p:pic>
    </p:spTree>
    <p:extLst>
      <p:ext uri="{BB962C8B-B14F-4D97-AF65-F5344CB8AC3E}">
        <p14:creationId xmlns:p14="http://schemas.microsoft.com/office/powerpoint/2010/main" val="529396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IX) QCM</a:t>
            </a:r>
          </a:p>
        </p:txBody>
      </p:sp>
      <p:sp>
        <p:nvSpPr>
          <p:cNvPr id="3" name="ZoneTexte 2">
            <a:extLst>
              <a:ext uri="{FF2B5EF4-FFF2-40B4-BE49-F238E27FC236}">
                <a16:creationId xmlns:a16="http://schemas.microsoft.com/office/drawing/2014/main" id="{2E9EE718-F939-4307-9190-4EE358B03B78}"/>
              </a:ext>
            </a:extLst>
          </p:cNvPr>
          <p:cNvSpPr txBox="1"/>
          <p:nvPr/>
        </p:nvSpPr>
        <p:spPr>
          <a:xfrm>
            <a:off x="3015762" y="1320936"/>
            <a:ext cx="8280708" cy="1446550"/>
          </a:xfrm>
          <a:prstGeom prst="rect">
            <a:avLst/>
          </a:prstGeom>
          <a:noFill/>
        </p:spPr>
        <p:txBody>
          <a:bodyPr wrap="square" rtlCol="0">
            <a:spAutoFit/>
          </a:bodyPr>
          <a:lstStyle/>
          <a:p>
            <a:r>
              <a:rPr lang="fr-FR" sz="2200" dirty="0"/>
              <a:t>(3) Pour comparer une variable de groupe quand à sa moyenne, il est nécessaire d’avoir les mêmes effectifs dans les sous groupes ? </a:t>
            </a:r>
          </a:p>
          <a:p>
            <a:r>
              <a:rPr lang="fr-FR" sz="2200" dirty="0"/>
              <a:t>A- Vrai</a:t>
            </a:r>
          </a:p>
          <a:p>
            <a:r>
              <a:rPr lang="fr-FR" sz="2200" dirty="0"/>
              <a:t>B- Faux</a:t>
            </a:r>
          </a:p>
        </p:txBody>
      </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415D18D4-87BF-43D7-BB38-EB5AD40EB2E9}"/>
                  </a:ext>
                </a:extLst>
              </p:cNvPr>
              <p:cNvSpPr txBox="1"/>
              <p:nvPr/>
            </p:nvSpPr>
            <p:spPr>
              <a:xfrm>
                <a:off x="5608343" y="2461360"/>
                <a:ext cx="6583657" cy="2123658"/>
              </a:xfrm>
              <a:prstGeom prst="rect">
                <a:avLst/>
              </a:prstGeom>
              <a:noFill/>
            </p:spPr>
            <p:txBody>
              <a:bodyPr wrap="square" rtlCol="0">
                <a:spAutoFit/>
              </a:bodyPr>
              <a:lstStyle/>
              <a:p>
                <a:r>
                  <a:rPr lang="fr-FR" sz="2200" dirty="0"/>
                  <a:t>(4) Suivant le résumé du rendement, peut on affirmer :</a:t>
                </a:r>
              </a:p>
              <a:p>
                <a:r>
                  <a:rPr lang="fr-FR" sz="2200" dirty="0"/>
                  <a:t>A- Plus de la moitié des échantillons a un rendement moindre que la moyenne.</a:t>
                </a:r>
              </a:p>
              <a:p>
                <a:r>
                  <a:rPr lang="fr-FR" sz="2200" dirty="0"/>
                  <a:t>B- La moitié des échantillons a un rendement de 51.</a:t>
                </a:r>
              </a:p>
              <a:p>
                <a:r>
                  <a:rPr lang="fr-FR" sz="2200" dirty="0"/>
                  <a:t>C- Les valeurs de rendement s’étendent entre 0 et 57</a:t>
                </a:r>
                <a:br>
                  <a:rPr lang="fr-FR" sz="2200" dirty="0"/>
                </a:br>
                <a:r>
                  <a:rPr lang="fr-FR" sz="2200" dirty="0"/>
                  <a:t>D- 25% des échantillons ont un rendement </a:t>
                </a:r>
                <a14:m>
                  <m:oMath xmlns:m="http://schemas.openxmlformats.org/officeDocument/2006/math">
                    <m:r>
                      <a:rPr lang="fr-FR" sz="2200" b="0" i="1" smtClean="0">
                        <a:latin typeface="Cambria Math" panose="02040503050406030204" pitchFamily="18" charset="0"/>
                      </a:rPr>
                      <m:t>≤49</m:t>
                    </m:r>
                  </m:oMath>
                </a14:m>
                <a:endParaRPr lang="fr-FR" sz="2200" dirty="0"/>
              </a:p>
            </p:txBody>
          </p:sp>
        </mc:Choice>
        <mc:Fallback xmlns="">
          <p:sp>
            <p:nvSpPr>
              <p:cNvPr id="28" name="ZoneTexte 27">
                <a:extLst>
                  <a:ext uri="{FF2B5EF4-FFF2-40B4-BE49-F238E27FC236}">
                    <a16:creationId xmlns:a16="http://schemas.microsoft.com/office/drawing/2014/main" id="{415D18D4-87BF-43D7-BB38-EB5AD40EB2E9}"/>
                  </a:ext>
                </a:extLst>
              </p:cNvPr>
              <p:cNvSpPr txBox="1">
                <a:spLocks noRot="1" noChangeAspect="1" noMove="1" noResize="1" noEditPoints="1" noAdjustHandles="1" noChangeArrowheads="1" noChangeShapeType="1" noTextEdit="1"/>
              </p:cNvSpPr>
              <p:nvPr/>
            </p:nvSpPr>
            <p:spPr>
              <a:xfrm>
                <a:off x="5608343" y="2461360"/>
                <a:ext cx="6583657" cy="2123658"/>
              </a:xfrm>
              <a:prstGeom prst="rect">
                <a:avLst/>
              </a:prstGeom>
              <a:blipFill>
                <a:blip r:embed="rId3"/>
                <a:stretch>
                  <a:fillRect l="-1204" t="-2011" b="-4885"/>
                </a:stretch>
              </a:blipFill>
            </p:spPr>
            <p:txBody>
              <a:bodyPr/>
              <a:lstStyle/>
              <a:p>
                <a:r>
                  <a:rPr lang="fr-FR">
                    <a:noFill/>
                  </a:rPr>
                  <a:t> </a:t>
                </a:r>
              </a:p>
            </p:txBody>
          </p:sp>
        </mc:Fallback>
      </mc:AlternateContent>
      <p:pic>
        <p:nvPicPr>
          <p:cNvPr id="9" name="Image 8">
            <a:extLst>
              <a:ext uri="{FF2B5EF4-FFF2-40B4-BE49-F238E27FC236}">
                <a16:creationId xmlns:a16="http://schemas.microsoft.com/office/drawing/2014/main" id="{0234B23C-C669-47D7-8B9F-EE60E1BB74AA}"/>
              </a:ext>
            </a:extLst>
          </p:cNvPr>
          <p:cNvPicPr>
            <a:picLocks noChangeAspect="1"/>
          </p:cNvPicPr>
          <p:nvPr/>
        </p:nvPicPr>
        <p:blipFill>
          <a:blip r:embed="rId4"/>
          <a:stretch>
            <a:fillRect/>
          </a:stretch>
        </p:blipFill>
        <p:spPr>
          <a:xfrm>
            <a:off x="121444" y="1502001"/>
            <a:ext cx="2695575" cy="838200"/>
          </a:xfrm>
          <a:prstGeom prst="rect">
            <a:avLst/>
          </a:prstGeom>
        </p:spPr>
      </p:pic>
      <p:pic>
        <p:nvPicPr>
          <p:cNvPr id="12" name="Image 11">
            <a:extLst>
              <a:ext uri="{FF2B5EF4-FFF2-40B4-BE49-F238E27FC236}">
                <a16:creationId xmlns:a16="http://schemas.microsoft.com/office/drawing/2014/main" id="{F05AED47-9613-4CC2-BBFF-68E4CFA7D6FA}"/>
              </a:ext>
            </a:extLst>
          </p:cNvPr>
          <p:cNvPicPr>
            <a:picLocks noChangeAspect="1"/>
          </p:cNvPicPr>
          <p:nvPr/>
        </p:nvPicPr>
        <p:blipFill>
          <a:blip r:embed="rId5"/>
          <a:stretch>
            <a:fillRect/>
          </a:stretch>
        </p:blipFill>
        <p:spPr>
          <a:xfrm>
            <a:off x="121443" y="2919422"/>
            <a:ext cx="5288157" cy="923329"/>
          </a:xfrm>
          <a:prstGeom prst="rect">
            <a:avLst/>
          </a:prstGeom>
        </p:spPr>
      </p:pic>
      <p:pic>
        <p:nvPicPr>
          <p:cNvPr id="13" name="Image 12">
            <a:extLst>
              <a:ext uri="{FF2B5EF4-FFF2-40B4-BE49-F238E27FC236}">
                <a16:creationId xmlns:a16="http://schemas.microsoft.com/office/drawing/2014/main" id="{00C57B2C-E03C-4CAB-9BC5-27309BFA1065}"/>
              </a:ext>
            </a:extLst>
          </p:cNvPr>
          <p:cNvPicPr>
            <a:picLocks noChangeAspect="1"/>
          </p:cNvPicPr>
          <p:nvPr/>
        </p:nvPicPr>
        <p:blipFill>
          <a:blip r:embed="rId6"/>
          <a:stretch>
            <a:fillRect/>
          </a:stretch>
        </p:blipFill>
        <p:spPr>
          <a:xfrm>
            <a:off x="121443" y="4993344"/>
            <a:ext cx="3972399" cy="1297650"/>
          </a:xfrm>
          <a:prstGeom prst="rect">
            <a:avLst/>
          </a:prstGeom>
        </p:spPr>
      </p:pic>
      <p:sp>
        <p:nvSpPr>
          <p:cNvPr id="15" name="ZoneTexte 14">
            <a:extLst>
              <a:ext uri="{FF2B5EF4-FFF2-40B4-BE49-F238E27FC236}">
                <a16:creationId xmlns:a16="http://schemas.microsoft.com/office/drawing/2014/main" id="{E72A4BAA-F7A2-4D44-B9DE-1A9A6372BBC9}"/>
              </a:ext>
            </a:extLst>
          </p:cNvPr>
          <p:cNvSpPr txBox="1"/>
          <p:nvPr/>
        </p:nvSpPr>
        <p:spPr>
          <a:xfrm>
            <a:off x="4221957" y="4749617"/>
            <a:ext cx="7848600" cy="1785104"/>
          </a:xfrm>
          <a:prstGeom prst="rect">
            <a:avLst/>
          </a:prstGeom>
          <a:noFill/>
        </p:spPr>
        <p:txBody>
          <a:bodyPr wrap="square" rtlCol="0">
            <a:spAutoFit/>
          </a:bodyPr>
          <a:lstStyle/>
          <a:p>
            <a:r>
              <a:rPr lang="fr-FR" sz="2200" dirty="0"/>
              <a:t>(5) Les hypothèses testées par le Shapiro-</a:t>
            </a:r>
            <a:r>
              <a:rPr lang="fr-FR" sz="2200" dirty="0" err="1"/>
              <a:t>Wilk</a:t>
            </a:r>
            <a:r>
              <a:rPr lang="fr-FR" sz="2200" dirty="0"/>
              <a:t> sont :</a:t>
            </a:r>
          </a:p>
          <a:p>
            <a:r>
              <a:rPr lang="fr-FR" sz="2200" dirty="0"/>
              <a:t>A- H0 : la distribution de la variable est normale. Vs. H1 : la distribution pas normale.</a:t>
            </a:r>
            <a:br>
              <a:rPr lang="fr-FR" sz="2200" dirty="0"/>
            </a:br>
            <a:r>
              <a:rPr lang="fr-FR" sz="2200" dirty="0"/>
              <a:t>B- H0 : la distribution pas normale. Vs. H1 : la distribution de la variable est normale</a:t>
            </a:r>
            <a:r>
              <a:rPr lang="fr-FR" dirty="0"/>
              <a:t>.</a:t>
            </a:r>
          </a:p>
        </p:txBody>
      </p:sp>
    </p:spTree>
    <p:extLst>
      <p:ext uri="{BB962C8B-B14F-4D97-AF65-F5344CB8AC3E}">
        <p14:creationId xmlns:p14="http://schemas.microsoft.com/office/powerpoint/2010/main" val="1451821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IX) QCM</a:t>
            </a:r>
          </a:p>
        </p:txBody>
      </p:sp>
      <p:sp>
        <p:nvSpPr>
          <p:cNvPr id="3" name="ZoneTexte 2">
            <a:extLst>
              <a:ext uri="{FF2B5EF4-FFF2-40B4-BE49-F238E27FC236}">
                <a16:creationId xmlns:a16="http://schemas.microsoft.com/office/drawing/2014/main" id="{2E9EE718-F939-4307-9190-4EE358B03B78}"/>
              </a:ext>
            </a:extLst>
          </p:cNvPr>
          <p:cNvSpPr txBox="1"/>
          <p:nvPr/>
        </p:nvSpPr>
        <p:spPr>
          <a:xfrm>
            <a:off x="3015762" y="1320936"/>
            <a:ext cx="8280708" cy="1446550"/>
          </a:xfrm>
          <a:prstGeom prst="rect">
            <a:avLst/>
          </a:prstGeom>
          <a:noFill/>
        </p:spPr>
        <p:txBody>
          <a:bodyPr wrap="square" rtlCol="0">
            <a:spAutoFit/>
          </a:bodyPr>
          <a:lstStyle/>
          <a:p>
            <a:r>
              <a:rPr lang="fr-FR" sz="2200" dirty="0"/>
              <a:t>(3) Pour comparer une variable de groupe quand à sa moyenne, il est nécessaire d’avoir les mêmes effectifs dans les sous groupes ? </a:t>
            </a:r>
          </a:p>
          <a:p>
            <a:r>
              <a:rPr lang="fr-FR" sz="2200" dirty="0"/>
              <a:t>A- Vrai</a:t>
            </a:r>
          </a:p>
          <a:p>
            <a:r>
              <a:rPr lang="fr-FR" sz="2200" dirty="0">
                <a:solidFill>
                  <a:schemeClr val="bg1"/>
                </a:solidFill>
                <a:highlight>
                  <a:srgbClr val="00FF00"/>
                </a:highlight>
              </a:rPr>
              <a:t>B</a:t>
            </a:r>
            <a:r>
              <a:rPr lang="fr-FR" sz="2200" dirty="0"/>
              <a:t>- Faux</a:t>
            </a:r>
          </a:p>
        </p:txBody>
      </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415D18D4-87BF-43D7-BB38-EB5AD40EB2E9}"/>
                  </a:ext>
                </a:extLst>
              </p:cNvPr>
              <p:cNvSpPr txBox="1"/>
              <p:nvPr/>
            </p:nvSpPr>
            <p:spPr>
              <a:xfrm>
                <a:off x="5608343" y="2461360"/>
                <a:ext cx="6583657" cy="2123658"/>
              </a:xfrm>
              <a:prstGeom prst="rect">
                <a:avLst/>
              </a:prstGeom>
              <a:noFill/>
            </p:spPr>
            <p:txBody>
              <a:bodyPr wrap="square" rtlCol="0">
                <a:spAutoFit/>
              </a:bodyPr>
              <a:lstStyle/>
              <a:p>
                <a:r>
                  <a:rPr lang="fr-FR" sz="2200" dirty="0"/>
                  <a:t>(4) Suivant le résumé du rendement, peut on affirmer :</a:t>
                </a:r>
              </a:p>
              <a:p>
                <a:r>
                  <a:rPr lang="fr-FR" sz="2200" dirty="0">
                    <a:solidFill>
                      <a:schemeClr val="bg1"/>
                    </a:solidFill>
                    <a:highlight>
                      <a:srgbClr val="00FF00"/>
                    </a:highlight>
                  </a:rPr>
                  <a:t>A</a:t>
                </a:r>
                <a:r>
                  <a:rPr lang="fr-FR" sz="2200" dirty="0"/>
                  <a:t>- Plus de la moitié des échantillons a un rendement moindre que la moyenne.</a:t>
                </a:r>
              </a:p>
              <a:p>
                <a:r>
                  <a:rPr lang="fr-FR" sz="2200" dirty="0"/>
                  <a:t>B- La moitié des échantillons a un rendement de 51.</a:t>
                </a:r>
              </a:p>
              <a:p>
                <a:r>
                  <a:rPr lang="fr-FR" sz="2200" dirty="0"/>
                  <a:t>C- Les valeurs de rendement s’étendent entre 0 et 57</a:t>
                </a:r>
                <a:br>
                  <a:rPr lang="fr-FR" sz="2200" dirty="0"/>
                </a:br>
                <a:r>
                  <a:rPr lang="fr-FR" sz="2200" dirty="0">
                    <a:solidFill>
                      <a:schemeClr val="bg1"/>
                    </a:solidFill>
                    <a:highlight>
                      <a:srgbClr val="00FF00"/>
                    </a:highlight>
                  </a:rPr>
                  <a:t>D</a:t>
                </a:r>
                <a:r>
                  <a:rPr lang="fr-FR" sz="2200" dirty="0"/>
                  <a:t>- 25% des échantillons ont un rendement </a:t>
                </a:r>
                <a14:m>
                  <m:oMath xmlns:m="http://schemas.openxmlformats.org/officeDocument/2006/math">
                    <m:r>
                      <a:rPr lang="fr-FR" sz="2200" b="0" i="1" smtClean="0">
                        <a:latin typeface="Cambria Math" panose="02040503050406030204" pitchFamily="18" charset="0"/>
                      </a:rPr>
                      <m:t>≤49</m:t>
                    </m:r>
                  </m:oMath>
                </a14:m>
                <a:endParaRPr lang="fr-FR" sz="2200" dirty="0"/>
              </a:p>
            </p:txBody>
          </p:sp>
        </mc:Choice>
        <mc:Fallback xmlns="">
          <p:sp>
            <p:nvSpPr>
              <p:cNvPr id="28" name="ZoneTexte 27">
                <a:extLst>
                  <a:ext uri="{FF2B5EF4-FFF2-40B4-BE49-F238E27FC236}">
                    <a16:creationId xmlns:a16="http://schemas.microsoft.com/office/drawing/2014/main" id="{415D18D4-87BF-43D7-BB38-EB5AD40EB2E9}"/>
                  </a:ext>
                </a:extLst>
              </p:cNvPr>
              <p:cNvSpPr txBox="1">
                <a:spLocks noRot="1" noChangeAspect="1" noMove="1" noResize="1" noEditPoints="1" noAdjustHandles="1" noChangeArrowheads="1" noChangeShapeType="1" noTextEdit="1"/>
              </p:cNvSpPr>
              <p:nvPr/>
            </p:nvSpPr>
            <p:spPr>
              <a:xfrm>
                <a:off x="5608343" y="2461360"/>
                <a:ext cx="6583657" cy="2123658"/>
              </a:xfrm>
              <a:prstGeom prst="rect">
                <a:avLst/>
              </a:prstGeom>
              <a:blipFill>
                <a:blip r:embed="rId3"/>
                <a:stretch>
                  <a:fillRect l="-1204" t="-2011" b="-4885"/>
                </a:stretch>
              </a:blipFill>
            </p:spPr>
            <p:txBody>
              <a:bodyPr/>
              <a:lstStyle/>
              <a:p>
                <a:r>
                  <a:rPr lang="fr-FR">
                    <a:noFill/>
                  </a:rPr>
                  <a:t> </a:t>
                </a:r>
              </a:p>
            </p:txBody>
          </p:sp>
        </mc:Fallback>
      </mc:AlternateContent>
      <p:pic>
        <p:nvPicPr>
          <p:cNvPr id="9" name="Image 8">
            <a:extLst>
              <a:ext uri="{FF2B5EF4-FFF2-40B4-BE49-F238E27FC236}">
                <a16:creationId xmlns:a16="http://schemas.microsoft.com/office/drawing/2014/main" id="{0234B23C-C669-47D7-8B9F-EE60E1BB74AA}"/>
              </a:ext>
            </a:extLst>
          </p:cNvPr>
          <p:cNvPicPr>
            <a:picLocks noChangeAspect="1"/>
          </p:cNvPicPr>
          <p:nvPr/>
        </p:nvPicPr>
        <p:blipFill>
          <a:blip r:embed="rId4"/>
          <a:stretch>
            <a:fillRect/>
          </a:stretch>
        </p:blipFill>
        <p:spPr>
          <a:xfrm>
            <a:off x="121444" y="1502001"/>
            <a:ext cx="2695575" cy="838200"/>
          </a:xfrm>
          <a:prstGeom prst="rect">
            <a:avLst/>
          </a:prstGeom>
        </p:spPr>
      </p:pic>
      <p:pic>
        <p:nvPicPr>
          <p:cNvPr id="12" name="Image 11">
            <a:extLst>
              <a:ext uri="{FF2B5EF4-FFF2-40B4-BE49-F238E27FC236}">
                <a16:creationId xmlns:a16="http://schemas.microsoft.com/office/drawing/2014/main" id="{F05AED47-9613-4CC2-BBFF-68E4CFA7D6FA}"/>
              </a:ext>
            </a:extLst>
          </p:cNvPr>
          <p:cNvPicPr>
            <a:picLocks noChangeAspect="1"/>
          </p:cNvPicPr>
          <p:nvPr/>
        </p:nvPicPr>
        <p:blipFill>
          <a:blip r:embed="rId5"/>
          <a:stretch>
            <a:fillRect/>
          </a:stretch>
        </p:blipFill>
        <p:spPr>
          <a:xfrm>
            <a:off x="121443" y="2919422"/>
            <a:ext cx="5288157" cy="923329"/>
          </a:xfrm>
          <a:prstGeom prst="rect">
            <a:avLst/>
          </a:prstGeom>
        </p:spPr>
      </p:pic>
      <p:pic>
        <p:nvPicPr>
          <p:cNvPr id="13" name="Image 12">
            <a:extLst>
              <a:ext uri="{FF2B5EF4-FFF2-40B4-BE49-F238E27FC236}">
                <a16:creationId xmlns:a16="http://schemas.microsoft.com/office/drawing/2014/main" id="{00C57B2C-E03C-4CAB-9BC5-27309BFA1065}"/>
              </a:ext>
            </a:extLst>
          </p:cNvPr>
          <p:cNvPicPr>
            <a:picLocks noChangeAspect="1"/>
          </p:cNvPicPr>
          <p:nvPr/>
        </p:nvPicPr>
        <p:blipFill>
          <a:blip r:embed="rId6"/>
          <a:stretch>
            <a:fillRect/>
          </a:stretch>
        </p:blipFill>
        <p:spPr>
          <a:xfrm>
            <a:off x="121443" y="4993344"/>
            <a:ext cx="3972399" cy="1297650"/>
          </a:xfrm>
          <a:prstGeom prst="rect">
            <a:avLst/>
          </a:prstGeom>
        </p:spPr>
      </p:pic>
      <p:sp>
        <p:nvSpPr>
          <p:cNvPr id="15" name="ZoneTexte 14">
            <a:extLst>
              <a:ext uri="{FF2B5EF4-FFF2-40B4-BE49-F238E27FC236}">
                <a16:creationId xmlns:a16="http://schemas.microsoft.com/office/drawing/2014/main" id="{E72A4BAA-F7A2-4D44-B9DE-1A9A6372BBC9}"/>
              </a:ext>
            </a:extLst>
          </p:cNvPr>
          <p:cNvSpPr txBox="1"/>
          <p:nvPr/>
        </p:nvSpPr>
        <p:spPr>
          <a:xfrm>
            <a:off x="4221957" y="4749617"/>
            <a:ext cx="7848600" cy="1785104"/>
          </a:xfrm>
          <a:prstGeom prst="rect">
            <a:avLst/>
          </a:prstGeom>
          <a:noFill/>
        </p:spPr>
        <p:txBody>
          <a:bodyPr wrap="square" rtlCol="0">
            <a:spAutoFit/>
          </a:bodyPr>
          <a:lstStyle/>
          <a:p>
            <a:r>
              <a:rPr lang="fr-FR" sz="2200" dirty="0"/>
              <a:t>(5) Les hypothèses testées par le Shapiro-</a:t>
            </a:r>
            <a:r>
              <a:rPr lang="fr-FR" sz="2200" dirty="0" err="1"/>
              <a:t>Wilk</a:t>
            </a:r>
            <a:r>
              <a:rPr lang="fr-FR" sz="2200" dirty="0"/>
              <a:t> sont :</a:t>
            </a:r>
          </a:p>
          <a:p>
            <a:r>
              <a:rPr lang="fr-FR" sz="2200" dirty="0">
                <a:solidFill>
                  <a:schemeClr val="bg1"/>
                </a:solidFill>
                <a:highlight>
                  <a:srgbClr val="00FF00"/>
                </a:highlight>
              </a:rPr>
              <a:t>A</a:t>
            </a:r>
            <a:r>
              <a:rPr lang="fr-FR" sz="2200" dirty="0"/>
              <a:t>- H0 : la distribution de la variable est normale. Vs. H1 : la distribution pas normale.</a:t>
            </a:r>
            <a:br>
              <a:rPr lang="fr-FR" sz="2200" dirty="0"/>
            </a:br>
            <a:r>
              <a:rPr lang="fr-FR" sz="2200" dirty="0"/>
              <a:t>B- H0 : la distribution pas normale. Vs. H1 : la distribution de la variable est normale</a:t>
            </a:r>
            <a:r>
              <a:rPr lang="fr-FR" dirty="0"/>
              <a:t>.</a:t>
            </a:r>
          </a:p>
        </p:txBody>
      </p:sp>
    </p:spTree>
    <p:extLst>
      <p:ext uri="{BB962C8B-B14F-4D97-AF65-F5344CB8AC3E}">
        <p14:creationId xmlns:p14="http://schemas.microsoft.com/office/powerpoint/2010/main" val="2374044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IX) QCM</a:t>
            </a:r>
          </a:p>
        </p:txBody>
      </p:sp>
      <p:sp>
        <p:nvSpPr>
          <p:cNvPr id="3" name="ZoneTexte 2">
            <a:extLst>
              <a:ext uri="{FF2B5EF4-FFF2-40B4-BE49-F238E27FC236}">
                <a16:creationId xmlns:a16="http://schemas.microsoft.com/office/drawing/2014/main" id="{2E9EE718-F939-4307-9190-4EE358B03B78}"/>
              </a:ext>
            </a:extLst>
          </p:cNvPr>
          <p:cNvSpPr txBox="1"/>
          <p:nvPr/>
        </p:nvSpPr>
        <p:spPr>
          <a:xfrm>
            <a:off x="4150485" y="1320253"/>
            <a:ext cx="8280708" cy="1785104"/>
          </a:xfrm>
          <a:prstGeom prst="rect">
            <a:avLst/>
          </a:prstGeom>
          <a:noFill/>
        </p:spPr>
        <p:txBody>
          <a:bodyPr wrap="square" rtlCol="0">
            <a:spAutoFit/>
          </a:bodyPr>
          <a:lstStyle/>
          <a:p>
            <a:r>
              <a:rPr lang="fr-FR" sz="2200" dirty="0"/>
              <a:t>(6) Pour tester le lien entre 2 variables qualitatives on peut envisager :</a:t>
            </a:r>
          </a:p>
          <a:p>
            <a:r>
              <a:rPr lang="fr-FR" sz="2200" dirty="0"/>
              <a:t>A- un </a:t>
            </a:r>
            <a:r>
              <a:rPr lang="fr-FR" sz="2200" dirty="0" err="1"/>
              <a:t>T-test</a:t>
            </a:r>
            <a:endParaRPr lang="fr-FR" sz="2200" dirty="0"/>
          </a:p>
          <a:p>
            <a:r>
              <a:rPr lang="fr-FR" sz="2200" dirty="0"/>
              <a:t>B- un test exact de Fisher </a:t>
            </a:r>
            <a:br>
              <a:rPr lang="fr-FR" sz="2200" dirty="0"/>
            </a:br>
            <a:r>
              <a:rPr lang="fr-FR" sz="2200" dirty="0"/>
              <a:t>C- un test du chi 2</a:t>
            </a:r>
          </a:p>
          <a:p>
            <a:r>
              <a:rPr lang="fr-FR" sz="2200" dirty="0"/>
              <a:t>D- un test de Pearson</a:t>
            </a:r>
          </a:p>
        </p:txBody>
      </p:sp>
      <p:sp>
        <p:nvSpPr>
          <p:cNvPr id="28" name="ZoneTexte 27">
            <a:extLst>
              <a:ext uri="{FF2B5EF4-FFF2-40B4-BE49-F238E27FC236}">
                <a16:creationId xmlns:a16="http://schemas.microsoft.com/office/drawing/2014/main" id="{415D18D4-87BF-43D7-BB38-EB5AD40EB2E9}"/>
              </a:ext>
            </a:extLst>
          </p:cNvPr>
          <p:cNvSpPr txBox="1"/>
          <p:nvPr/>
        </p:nvSpPr>
        <p:spPr>
          <a:xfrm>
            <a:off x="375141" y="3402266"/>
            <a:ext cx="6775938" cy="1785104"/>
          </a:xfrm>
          <a:prstGeom prst="rect">
            <a:avLst/>
          </a:prstGeom>
          <a:noFill/>
        </p:spPr>
        <p:txBody>
          <a:bodyPr wrap="square" rtlCol="0">
            <a:spAutoFit/>
          </a:bodyPr>
          <a:lstStyle/>
          <a:p>
            <a:r>
              <a:rPr lang="fr-FR" sz="2200" dirty="0"/>
              <a:t>(7) « Homoscédasticité » signifie : </a:t>
            </a:r>
          </a:p>
          <a:p>
            <a:r>
              <a:rPr lang="fr-FR" sz="2200" dirty="0"/>
              <a:t>A- égalité des moyennes</a:t>
            </a:r>
          </a:p>
          <a:p>
            <a:r>
              <a:rPr lang="fr-FR" sz="2200" dirty="0"/>
              <a:t>B- égalité des médianes</a:t>
            </a:r>
          </a:p>
          <a:p>
            <a:r>
              <a:rPr lang="fr-FR" sz="2200" dirty="0"/>
              <a:t>C- suivre la loi normale</a:t>
            </a:r>
          </a:p>
          <a:p>
            <a:r>
              <a:rPr lang="fr-FR" sz="2200" dirty="0"/>
              <a:t>D- égalité des variances</a:t>
            </a:r>
          </a:p>
        </p:txBody>
      </p:sp>
      <p:sp>
        <p:nvSpPr>
          <p:cNvPr id="15" name="ZoneTexte 14">
            <a:extLst>
              <a:ext uri="{FF2B5EF4-FFF2-40B4-BE49-F238E27FC236}">
                <a16:creationId xmlns:a16="http://schemas.microsoft.com/office/drawing/2014/main" id="{E72A4BAA-F7A2-4D44-B9DE-1A9A6372BBC9}"/>
              </a:ext>
            </a:extLst>
          </p:cNvPr>
          <p:cNvSpPr txBox="1"/>
          <p:nvPr/>
        </p:nvSpPr>
        <p:spPr>
          <a:xfrm>
            <a:off x="5416061" y="4610634"/>
            <a:ext cx="6775939" cy="2123658"/>
          </a:xfrm>
          <a:prstGeom prst="rect">
            <a:avLst/>
          </a:prstGeom>
          <a:noFill/>
        </p:spPr>
        <p:txBody>
          <a:bodyPr wrap="square" rtlCol="0">
            <a:spAutoFit/>
          </a:bodyPr>
          <a:lstStyle/>
          <a:p>
            <a:r>
              <a:rPr lang="fr-FR" sz="2200" dirty="0"/>
              <a:t>(8) L’</a:t>
            </a:r>
            <a:r>
              <a:rPr lang="fr-FR" sz="2200" dirty="0" err="1"/>
              <a:t>anova</a:t>
            </a:r>
            <a:r>
              <a:rPr lang="fr-FR" sz="2200" dirty="0"/>
              <a:t> permet de comparer + que 2 moyennes. </a:t>
            </a:r>
            <a:br>
              <a:rPr lang="fr-FR" sz="2200" dirty="0"/>
            </a:br>
            <a:r>
              <a:rPr lang="fr-FR" sz="2200" dirty="0"/>
              <a:t>La version non paramétrique de l’</a:t>
            </a:r>
            <a:r>
              <a:rPr lang="fr-FR" sz="2200" dirty="0" err="1"/>
              <a:t>anova</a:t>
            </a:r>
            <a:r>
              <a:rPr lang="fr-FR" sz="2200" dirty="0"/>
              <a:t> est :</a:t>
            </a:r>
          </a:p>
          <a:p>
            <a:r>
              <a:rPr lang="fr-FR" sz="2200" dirty="0"/>
              <a:t>A- le Test de </a:t>
            </a:r>
            <a:r>
              <a:rPr lang="fr-FR" sz="2200" dirty="0" err="1"/>
              <a:t>Kruskal</a:t>
            </a:r>
            <a:r>
              <a:rPr lang="fr-FR" sz="2200" dirty="0"/>
              <a:t>–Wallis </a:t>
            </a:r>
            <a:br>
              <a:rPr lang="fr-FR" sz="2200" dirty="0"/>
            </a:br>
            <a:r>
              <a:rPr lang="fr-FR" sz="2200" dirty="0"/>
              <a:t>B- l’</a:t>
            </a:r>
            <a:r>
              <a:rPr lang="fr-FR" sz="2200" dirty="0" err="1"/>
              <a:t>anova</a:t>
            </a:r>
            <a:r>
              <a:rPr lang="fr-FR" sz="2200" dirty="0"/>
              <a:t> à 2 facteur</a:t>
            </a:r>
            <a:br>
              <a:rPr lang="fr-FR" sz="2200" dirty="0"/>
            </a:br>
            <a:r>
              <a:rPr lang="fr-FR" sz="2200" dirty="0"/>
              <a:t>C- le Test de </a:t>
            </a:r>
            <a:r>
              <a:rPr lang="fr-FR" sz="2200" dirty="0" err="1"/>
              <a:t>Bonferroni</a:t>
            </a:r>
            <a:r>
              <a:rPr lang="fr-FR" sz="2200" dirty="0"/>
              <a:t> </a:t>
            </a:r>
            <a:br>
              <a:rPr lang="fr-FR" sz="2200" dirty="0"/>
            </a:br>
            <a:r>
              <a:rPr lang="fr-FR" sz="2200" dirty="0"/>
              <a:t>D-Test de </a:t>
            </a:r>
            <a:r>
              <a:rPr lang="fr-FR" sz="2200" dirty="0" err="1"/>
              <a:t>Tukey</a:t>
            </a:r>
            <a:r>
              <a:rPr lang="fr-FR" sz="2200" dirty="0"/>
              <a:t> HSD </a:t>
            </a:r>
          </a:p>
        </p:txBody>
      </p:sp>
      <p:pic>
        <p:nvPicPr>
          <p:cNvPr id="17" name="Image 16">
            <a:extLst>
              <a:ext uri="{FF2B5EF4-FFF2-40B4-BE49-F238E27FC236}">
                <a16:creationId xmlns:a16="http://schemas.microsoft.com/office/drawing/2014/main" id="{B34D027C-5B60-4C65-A5F1-2E95A86C8342}"/>
              </a:ext>
            </a:extLst>
          </p:cNvPr>
          <p:cNvPicPr>
            <a:picLocks noChangeAspect="1"/>
          </p:cNvPicPr>
          <p:nvPr/>
        </p:nvPicPr>
        <p:blipFill rotWithShape="1">
          <a:blip r:embed="rId3"/>
          <a:srcRect l="13984" t="14306" r="1494" b="41468"/>
          <a:stretch/>
        </p:blipFill>
        <p:spPr>
          <a:xfrm>
            <a:off x="205706" y="1448322"/>
            <a:ext cx="3831031" cy="1533163"/>
          </a:xfrm>
          <a:prstGeom prst="rect">
            <a:avLst/>
          </a:prstGeom>
        </p:spPr>
      </p:pic>
    </p:spTree>
    <p:extLst>
      <p:ext uri="{BB962C8B-B14F-4D97-AF65-F5344CB8AC3E}">
        <p14:creationId xmlns:p14="http://schemas.microsoft.com/office/powerpoint/2010/main" val="3551473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30A9CF-9CEB-491A-BCB4-6D35AF6F70F9}"/>
              </a:ext>
            </a:extLst>
          </p:cNvPr>
          <p:cNvSpPr>
            <a:spLocks noGrp="1"/>
          </p:cNvSpPr>
          <p:nvPr>
            <p:ph type="title"/>
          </p:nvPr>
        </p:nvSpPr>
        <p:spPr/>
        <p:txBody>
          <a:bodyPr/>
          <a:lstStyle/>
          <a:p>
            <a:r>
              <a:rPr lang="fr-FR" dirty="0"/>
              <a:t>I) Qu’est-ce qu’un test statistique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C7677BB3-7850-470D-B2BF-1C75121E2ECE}"/>
                  </a:ext>
                </a:extLst>
              </p:cNvPr>
              <p:cNvSpPr>
                <a:spLocks noGrp="1"/>
              </p:cNvSpPr>
              <p:nvPr>
                <p:ph idx="1"/>
              </p:nvPr>
            </p:nvSpPr>
            <p:spPr>
              <a:xfrm>
                <a:off x="0" y="1825625"/>
                <a:ext cx="12192000" cy="4900028"/>
              </a:xfrm>
            </p:spPr>
            <p:txBody>
              <a:bodyPr>
                <a:noAutofit/>
              </a:bodyPr>
              <a:lstStyle/>
              <a:p>
                <a:pPr>
                  <a:lnSpc>
                    <a:spcPct val="80000"/>
                  </a:lnSpc>
                  <a:buFont typeface="Wingdings" panose="05000000000000000000" pitchFamily="2" charset="2"/>
                  <a:buChar char="ü"/>
                </a:pPr>
                <a:r>
                  <a:rPr lang="fr-FR" sz="2200" dirty="0"/>
                  <a:t>Une </a:t>
                </a:r>
                <a:r>
                  <a:rPr lang="fr-FR" sz="2200" b="1" u="sng" dirty="0"/>
                  <a:t>hypothèse</a:t>
                </a:r>
                <a:r>
                  <a:rPr lang="fr-FR" sz="2200" dirty="0"/>
                  <a:t> statistique est un énoncé (une affirmation) concernant les caractéristiques (valeurs des paramètres, forme de la distribution des observations) d’une population. </a:t>
                </a:r>
                <a:br>
                  <a:rPr lang="fr-FR" sz="2200" dirty="0"/>
                </a:br>
                <a:r>
                  <a:rPr lang="fr-FR" sz="1800" i="1" dirty="0"/>
                  <a:t>Exemple d’hypothèse : le poids moyen des souris de </a:t>
                </a:r>
                <a:r>
                  <a:rPr lang="fr-FR" sz="1800" i="1" dirty="0" err="1"/>
                  <a:t>typeA</a:t>
                </a:r>
                <a:r>
                  <a:rPr lang="fr-FR" sz="1800" i="1" dirty="0"/>
                  <a:t> est égale au poids moyen des souris de </a:t>
                </a:r>
                <a:r>
                  <a:rPr lang="fr-FR" sz="1800" i="1" dirty="0" err="1"/>
                  <a:t>typeB</a:t>
                </a:r>
                <a:r>
                  <a:rPr lang="fr-FR" sz="1800" i="1" dirty="0"/>
                  <a:t>. </a:t>
                </a:r>
                <a:br>
                  <a:rPr lang="fr-FR" sz="1800" i="1" dirty="0"/>
                </a:br>
                <a:endParaRPr lang="fr-FR" sz="1800" i="1" dirty="0"/>
              </a:p>
              <a:p>
                <a:pPr>
                  <a:lnSpc>
                    <a:spcPct val="80000"/>
                  </a:lnSpc>
                  <a:buFont typeface="Wingdings" panose="05000000000000000000" pitchFamily="2" charset="2"/>
                  <a:buChar char="ü"/>
                </a:pPr>
                <a:r>
                  <a:rPr lang="fr-FR" sz="2200" dirty="0"/>
                  <a:t>Un </a:t>
                </a:r>
                <a:r>
                  <a:rPr lang="fr-FR" sz="2200" b="1" u="sng" dirty="0"/>
                  <a:t>test d’hypothèse</a:t>
                </a:r>
                <a:r>
                  <a:rPr lang="fr-FR" sz="2200" dirty="0"/>
                  <a:t> (ou test statistique) est une démarche qui a pour but de fournir une règle de décision permettant, sur la base de résultats d’échantillons, de faire un choix entre deux hypothèses statistiques. </a:t>
                </a:r>
                <a:br>
                  <a:rPr lang="fr-FR" sz="2200" dirty="0"/>
                </a:br>
                <a:r>
                  <a:rPr lang="fr-FR" sz="1800" i="1" dirty="0"/>
                  <a:t>Exemple de test : on veut ici tester si “moyenne A” = “moyenne B” ou pas. </a:t>
                </a:r>
                <a:br>
                  <a:rPr lang="fr-FR" sz="1800" i="1" dirty="0"/>
                </a:br>
                <a:endParaRPr lang="fr-FR" sz="1800" i="1" dirty="0"/>
              </a:p>
              <a:p>
                <a:pPr>
                  <a:lnSpc>
                    <a:spcPct val="80000"/>
                  </a:lnSpc>
                  <a:buFont typeface="Wingdings" panose="05000000000000000000" pitchFamily="2" charset="2"/>
                  <a:buChar char="ü"/>
                </a:pPr>
                <a:r>
                  <a:rPr lang="fr-FR" sz="2200" b="1" u="sng" dirty="0"/>
                  <a:t>Hypothèse nulle (H0) contre hypothèse alternative (H1)</a:t>
                </a:r>
                <a:br>
                  <a:rPr lang="fr-FR" sz="2200" b="1" u="sng" dirty="0"/>
                </a:br>
                <a:r>
                  <a:rPr lang="fr-FR" sz="2200" dirty="0"/>
                  <a:t>L’hypothèse selon laquelle on fixe à priori un paramètre de la population à une valeur particulière s’appelle l’hypothèse nulle et est notée H0. N’importe quelle autre hypothèse qui diffère de l’hypothèse H0 s’appelle l’hypothèse alternative (ou contre-hypothèse) et est notée H1.</a:t>
                </a:r>
                <a:br>
                  <a:rPr lang="fr-FR" sz="2200" dirty="0"/>
                </a:br>
                <a:r>
                  <a:rPr lang="fr-FR" sz="1800" i="1" dirty="0"/>
                  <a:t>Exemple : </a:t>
                </a:r>
                <a14:m>
                  <m:oMath xmlns:m="http://schemas.openxmlformats.org/officeDocument/2006/math">
                    <m:sSub>
                      <m:sSubPr>
                        <m:ctrlPr>
                          <a:rPr lang="fr-FR" sz="1800" b="0" i="1" dirty="0" smtClean="0">
                            <a:latin typeface="Cambria Math" panose="02040503050406030204" pitchFamily="18" charset="0"/>
                          </a:rPr>
                        </m:ctrlPr>
                      </m:sSubPr>
                      <m:e>
                        <m:r>
                          <a:rPr lang="fr-FR" sz="1800" b="0" i="1" dirty="0" smtClean="0">
                            <a:latin typeface="Cambria Math" panose="02040503050406030204" pitchFamily="18" charset="0"/>
                          </a:rPr>
                          <m:t>𝐻</m:t>
                        </m:r>
                      </m:e>
                      <m:sub>
                        <m:r>
                          <a:rPr lang="fr-FR" sz="1800" b="0" i="1" dirty="0" smtClean="0">
                            <a:latin typeface="Cambria Math" panose="02040503050406030204" pitchFamily="18" charset="0"/>
                          </a:rPr>
                          <m:t>0</m:t>
                        </m:r>
                      </m:sub>
                    </m:sSub>
                    <m:r>
                      <a:rPr lang="fr-FR" sz="1800" b="0" i="1" dirty="0" smtClean="0">
                        <a:latin typeface="Cambria Math" panose="02040503050406030204" pitchFamily="18" charset="0"/>
                      </a:rPr>
                      <m:t> : </m:t>
                    </m:r>
                    <m:sSub>
                      <m:sSubPr>
                        <m:ctrlPr>
                          <a:rPr lang="fr-FR" sz="1800" i="1" dirty="0" smtClean="0">
                            <a:latin typeface="Cambria Math" panose="02040503050406030204" pitchFamily="18" charset="0"/>
                          </a:rPr>
                        </m:ctrlPr>
                      </m:sSubPr>
                      <m:e>
                        <m:r>
                          <a:rPr lang="fr-FR" sz="1800" b="0" i="1" dirty="0" smtClean="0">
                            <a:latin typeface="Cambria Math" panose="02040503050406030204" pitchFamily="18" charset="0"/>
                          </a:rPr>
                          <m:t>𝜇</m:t>
                        </m:r>
                      </m:e>
                      <m:sub>
                        <m:r>
                          <a:rPr lang="fr-FR" sz="1800" b="0" i="1" dirty="0" smtClean="0">
                            <a:latin typeface="Cambria Math" panose="02040503050406030204" pitchFamily="18" charset="0"/>
                          </a:rPr>
                          <m:t>𝐴</m:t>
                        </m:r>
                      </m:sub>
                    </m:sSub>
                    <m:r>
                      <a:rPr lang="fr-FR" sz="1800" i="1" dirty="0" smtClean="0">
                        <a:latin typeface="Cambria Math" panose="02040503050406030204" pitchFamily="18" charset="0"/>
                      </a:rPr>
                      <m:t>=</m:t>
                    </m:r>
                    <m:sSub>
                      <m:sSubPr>
                        <m:ctrlPr>
                          <a:rPr lang="fr-FR" sz="1800" i="1" dirty="0" smtClean="0">
                            <a:latin typeface="Cambria Math" panose="02040503050406030204" pitchFamily="18" charset="0"/>
                          </a:rPr>
                        </m:ctrlPr>
                      </m:sSubPr>
                      <m:e>
                        <m:r>
                          <a:rPr lang="fr-FR" sz="1800" b="0" i="1" dirty="0" smtClean="0">
                            <a:latin typeface="Cambria Math" panose="02040503050406030204" pitchFamily="18" charset="0"/>
                          </a:rPr>
                          <m:t>𝜇</m:t>
                        </m:r>
                      </m:e>
                      <m:sub>
                        <m:r>
                          <a:rPr lang="fr-FR" sz="1800" b="0" i="1" dirty="0" smtClean="0">
                            <a:latin typeface="Cambria Math" panose="02040503050406030204" pitchFamily="18" charset="0"/>
                          </a:rPr>
                          <m:t>𝐵</m:t>
                        </m:r>
                      </m:sub>
                    </m:sSub>
                    <m:r>
                      <a:rPr lang="fr-FR" sz="1800" b="0" i="1" dirty="0" smtClean="0">
                        <a:latin typeface="Cambria Math" panose="02040503050406030204" pitchFamily="18" charset="0"/>
                      </a:rPr>
                      <m:t> ⟺ </m:t>
                    </m:r>
                    <m:sSub>
                      <m:sSubPr>
                        <m:ctrlPr>
                          <a:rPr lang="fr-FR" sz="1800" i="1" dirty="0" smtClean="0">
                            <a:latin typeface="Cambria Math" panose="02040503050406030204" pitchFamily="18" charset="0"/>
                          </a:rPr>
                        </m:ctrlPr>
                      </m:sSubPr>
                      <m:e>
                        <m:r>
                          <a:rPr lang="fr-FR" sz="1800" b="0" i="1" dirty="0" smtClean="0">
                            <a:latin typeface="Cambria Math" panose="02040503050406030204" pitchFamily="18" charset="0"/>
                          </a:rPr>
                          <m:t>𝜇</m:t>
                        </m:r>
                      </m:e>
                      <m:sub>
                        <m:r>
                          <a:rPr lang="fr-FR" sz="1800" b="0" i="1" dirty="0" smtClean="0">
                            <a:latin typeface="Cambria Math" panose="02040503050406030204" pitchFamily="18" charset="0"/>
                          </a:rPr>
                          <m:t>𝐴</m:t>
                        </m:r>
                      </m:sub>
                    </m:sSub>
                    <m:r>
                      <a:rPr lang="fr-FR" sz="1800" b="0" i="1" dirty="0" smtClean="0">
                        <a:latin typeface="Cambria Math" panose="02040503050406030204" pitchFamily="18" charset="0"/>
                      </a:rPr>
                      <m:t>− </m:t>
                    </m:r>
                    <m:sSub>
                      <m:sSubPr>
                        <m:ctrlPr>
                          <a:rPr lang="fr-FR" sz="1800" i="1" dirty="0" smtClean="0">
                            <a:latin typeface="Cambria Math" panose="02040503050406030204" pitchFamily="18" charset="0"/>
                          </a:rPr>
                        </m:ctrlPr>
                      </m:sSubPr>
                      <m:e>
                        <m:r>
                          <a:rPr lang="fr-FR" sz="1800" b="0" i="1" dirty="0" smtClean="0">
                            <a:latin typeface="Cambria Math" panose="02040503050406030204" pitchFamily="18" charset="0"/>
                          </a:rPr>
                          <m:t>𝜇</m:t>
                        </m:r>
                      </m:e>
                      <m:sub>
                        <m:r>
                          <a:rPr lang="fr-FR" sz="1800" b="0" i="1" dirty="0" smtClean="0">
                            <a:latin typeface="Cambria Math" panose="02040503050406030204" pitchFamily="18" charset="0"/>
                          </a:rPr>
                          <m:t>𝐵</m:t>
                        </m:r>
                      </m:sub>
                    </m:sSub>
                    <m:r>
                      <a:rPr lang="fr-FR" sz="1800" b="0" i="1" dirty="0" smtClean="0">
                        <a:latin typeface="Cambria Math" panose="02040503050406030204" pitchFamily="18" charset="0"/>
                      </a:rPr>
                      <m:t>=</m:t>
                    </m:r>
                    <m:r>
                      <a:rPr lang="fr-FR" sz="1800" b="0" i="1" dirty="0" smtClean="0">
                        <a:latin typeface="Cambria Math" panose="02040503050406030204" pitchFamily="18" charset="0"/>
                      </a:rPr>
                      <m:t>𝜇</m:t>
                    </m:r>
                  </m:oMath>
                </a14:m>
                <a:r>
                  <a:rPr lang="fr-FR" sz="1800" i="1" dirty="0"/>
                  <a:t>  où l’on teste un paramètre </a:t>
                </a:r>
                <a14:m>
                  <m:oMath xmlns:m="http://schemas.openxmlformats.org/officeDocument/2006/math">
                    <m:r>
                      <a:rPr lang="fr-FR" sz="1800" b="0" i="1" dirty="0" smtClean="0">
                        <a:latin typeface="Cambria Math" panose="02040503050406030204" pitchFamily="18" charset="0"/>
                      </a:rPr>
                      <m:t>𝜇</m:t>
                    </m:r>
                    <m:r>
                      <a:rPr lang="fr-FR" sz="1800" b="0" i="1" dirty="0" smtClean="0">
                        <a:latin typeface="Cambria Math" panose="02040503050406030204" pitchFamily="18" charset="0"/>
                      </a:rPr>
                      <m:t>=0</m:t>
                    </m:r>
                  </m:oMath>
                </a14:m>
                <a:r>
                  <a:rPr lang="fr-FR" sz="1800" i="1" dirty="0"/>
                  <a:t> v</a:t>
                </a:r>
                <a:r>
                  <a:rPr lang="fr-FR" sz="1800" i="1" dirty="0" err="1"/>
                  <a:t>.s</a:t>
                </a:r>
                <a:r>
                  <a:rPr lang="fr-FR" sz="1800" i="1" dirty="0"/>
                  <a:t>. </a:t>
                </a:r>
                <a14:m>
                  <m:oMath xmlns:m="http://schemas.openxmlformats.org/officeDocument/2006/math">
                    <m:sSub>
                      <m:sSubPr>
                        <m:ctrlPr>
                          <a:rPr lang="fr-FR" sz="1800" i="1" dirty="0" smtClean="0">
                            <a:latin typeface="Cambria Math" panose="02040503050406030204" pitchFamily="18" charset="0"/>
                          </a:rPr>
                        </m:ctrlPr>
                      </m:sSubPr>
                      <m:e>
                        <m:sSub>
                          <m:sSubPr>
                            <m:ctrlPr>
                              <a:rPr lang="fr-FR" sz="1800" b="0" i="1" dirty="0" smtClean="0">
                                <a:latin typeface="Cambria Math" panose="02040503050406030204" pitchFamily="18" charset="0"/>
                              </a:rPr>
                            </m:ctrlPr>
                          </m:sSubPr>
                          <m:e>
                            <m:r>
                              <a:rPr lang="fr-FR" sz="1800" b="0" i="1" dirty="0" smtClean="0">
                                <a:latin typeface="Cambria Math" panose="02040503050406030204" pitchFamily="18" charset="0"/>
                              </a:rPr>
                              <m:t>𝐻</m:t>
                            </m:r>
                          </m:e>
                          <m:sub>
                            <m:r>
                              <a:rPr lang="fr-FR" sz="1800" b="0" i="1" dirty="0" smtClean="0">
                                <a:latin typeface="Cambria Math" panose="02040503050406030204" pitchFamily="18" charset="0"/>
                              </a:rPr>
                              <m:t>1</m:t>
                            </m:r>
                          </m:sub>
                        </m:sSub>
                        <m:r>
                          <a:rPr lang="fr-FR" sz="1800" b="0" i="1" dirty="0" smtClean="0">
                            <a:latin typeface="Cambria Math" panose="02040503050406030204" pitchFamily="18" charset="0"/>
                          </a:rPr>
                          <m:t> : </m:t>
                        </m:r>
                        <m:r>
                          <a:rPr lang="fr-FR" sz="1800" b="0" i="1" dirty="0" smtClean="0">
                            <a:latin typeface="Cambria Math" panose="02040503050406030204" pitchFamily="18" charset="0"/>
                          </a:rPr>
                          <m:t>𝜇</m:t>
                        </m:r>
                      </m:e>
                      <m:sub>
                        <m:r>
                          <a:rPr lang="fr-FR" sz="1800" b="0" i="1" dirty="0" smtClean="0">
                            <a:latin typeface="Cambria Math" panose="02040503050406030204" pitchFamily="18" charset="0"/>
                          </a:rPr>
                          <m:t>𝐴</m:t>
                        </m:r>
                      </m:sub>
                    </m:sSub>
                    <m:r>
                      <a:rPr lang="fr-FR" sz="1800" b="0" i="1" dirty="0" smtClean="0">
                        <a:latin typeface="Cambria Math" panose="02040503050406030204" pitchFamily="18" charset="0"/>
                      </a:rPr>
                      <m:t> ≠ </m:t>
                    </m:r>
                    <m:sSub>
                      <m:sSubPr>
                        <m:ctrlPr>
                          <a:rPr lang="fr-FR" sz="1800" i="1" dirty="0" smtClean="0">
                            <a:latin typeface="Cambria Math" panose="02040503050406030204" pitchFamily="18" charset="0"/>
                          </a:rPr>
                        </m:ctrlPr>
                      </m:sSubPr>
                      <m:e>
                        <m:r>
                          <a:rPr lang="fr-FR" sz="1800" b="0" i="1" dirty="0" smtClean="0">
                            <a:latin typeface="Cambria Math" panose="02040503050406030204" pitchFamily="18" charset="0"/>
                          </a:rPr>
                          <m:t>𝜇</m:t>
                        </m:r>
                      </m:e>
                      <m:sub>
                        <m:r>
                          <a:rPr lang="fr-FR" sz="1800" b="0" i="1" dirty="0" smtClean="0">
                            <a:latin typeface="Cambria Math" panose="02040503050406030204" pitchFamily="18" charset="0"/>
                          </a:rPr>
                          <m:t>𝐵</m:t>
                        </m:r>
                      </m:sub>
                    </m:sSub>
                    <m:r>
                      <a:rPr lang="fr-FR" sz="1800" b="0" i="1" dirty="0" smtClean="0">
                        <a:latin typeface="Cambria Math" panose="02040503050406030204" pitchFamily="18" charset="0"/>
                      </a:rPr>
                      <m:t> </m:t>
                    </m:r>
                  </m:oMath>
                </a14:m>
                <a:endParaRPr lang="fr-FR" sz="1800" b="0" i="1" dirty="0">
                  <a:effectLst/>
                </a:endParaRPr>
              </a:p>
              <a:p>
                <a:pPr>
                  <a:lnSpc>
                    <a:spcPct val="80000"/>
                  </a:lnSpc>
                  <a:buFont typeface="Wingdings" panose="05000000000000000000" pitchFamily="2" charset="2"/>
                  <a:buChar char="ü"/>
                </a:pPr>
                <a:endParaRPr lang="fr-FR" sz="1800" i="1" dirty="0"/>
              </a:p>
              <a:p>
                <a:pPr>
                  <a:lnSpc>
                    <a:spcPct val="80000"/>
                  </a:lnSpc>
                  <a:buFont typeface="Wingdings" panose="05000000000000000000" pitchFamily="2" charset="2"/>
                  <a:buChar char="ü"/>
                </a:pPr>
                <a:r>
                  <a:rPr lang="fr-FR" sz="2200" dirty="0"/>
                  <a:t>Caractère probabiliste : cette décision est fondée sur une information partielle, les résultats d’un échantillon.</a:t>
                </a:r>
                <a:endParaRPr lang="fr-FR" sz="2200" b="0" i="1" dirty="0">
                  <a:effectLst/>
                </a:endParaRPr>
              </a:p>
            </p:txBody>
          </p:sp>
        </mc:Choice>
        <mc:Fallback xmlns="">
          <p:sp>
            <p:nvSpPr>
              <p:cNvPr id="3" name="Espace réservé du contenu 2">
                <a:extLst>
                  <a:ext uri="{FF2B5EF4-FFF2-40B4-BE49-F238E27FC236}">
                    <a16:creationId xmlns:a16="http://schemas.microsoft.com/office/drawing/2014/main" id="{C7677BB3-7850-470D-B2BF-1C75121E2ECE}"/>
                  </a:ext>
                </a:extLst>
              </p:cNvPr>
              <p:cNvSpPr>
                <a:spLocks noGrp="1" noRot="1" noChangeAspect="1" noMove="1" noResize="1" noEditPoints="1" noAdjustHandles="1" noChangeArrowheads="1" noChangeShapeType="1" noTextEdit="1"/>
              </p:cNvSpPr>
              <p:nvPr>
                <p:ph idx="1"/>
              </p:nvPr>
            </p:nvSpPr>
            <p:spPr>
              <a:xfrm>
                <a:off x="0" y="1825625"/>
                <a:ext cx="12192000" cy="4900028"/>
              </a:xfrm>
              <a:blipFill>
                <a:blip r:embed="rId3"/>
                <a:stretch>
                  <a:fillRect l="-550" t="-1990" r="-900" b="-1990"/>
                </a:stretch>
              </a:blipFill>
            </p:spPr>
            <p:txBody>
              <a:bodyPr/>
              <a:lstStyle/>
              <a:p>
                <a:r>
                  <a:rPr lang="fr-FR">
                    <a:noFill/>
                  </a:rPr>
                  <a:t> </a:t>
                </a:r>
              </a:p>
            </p:txBody>
          </p:sp>
        </mc:Fallback>
      </mc:AlternateContent>
    </p:spTree>
    <p:extLst>
      <p:ext uri="{BB962C8B-B14F-4D97-AF65-F5344CB8AC3E}">
        <p14:creationId xmlns:p14="http://schemas.microsoft.com/office/powerpoint/2010/main" val="1648377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IX) QCM</a:t>
            </a:r>
          </a:p>
        </p:txBody>
      </p:sp>
      <p:sp>
        <p:nvSpPr>
          <p:cNvPr id="3" name="ZoneTexte 2">
            <a:extLst>
              <a:ext uri="{FF2B5EF4-FFF2-40B4-BE49-F238E27FC236}">
                <a16:creationId xmlns:a16="http://schemas.microsoft.com/office/drawing/2014/main" id="{2E9EE718-F939-4307-9190-4EE358B03B78}"/>
              </a:ext>
            </a:extLst>
          </p:cNvPr>
          <p:cNvSpPr txBox="1"/>
          <p:nvPr/>
        </p:nvSpPr>
        <p:spPr>
          <a:xfrm>
            <a:off x="4150485" y="1320253"/>
            <a:ext cx="8280708" cy="1785104"/>
          </a:xfrm>
          <a:prstGeom prst="rect">
            <a:avLst/>
          </a:prstGeom>
          <a:noFill/>
        </p:spPr>
        <p:txBody>
          <a:bodyPr wrap="square" rtlCol="0">
            <a:spAutoFit/>
          </a:bodyPr>
          <a:lstStyle/>
          <a:p>
            <a:r>
              <a:rPr lang="fr-FR" sz="2200" dirty="0"/>
              <a:t>(6) Pour tester le lien entre 2 variables qualitatives on peut envisager :</a:t>
            </a:r>
          </a:p>
          <a:p>
            <a:r>
              <a:rPr lang="fr-FR" sz="2200" dirty="0"/>
              <a:t>A- un </a:t>
            </a:r>
            <a:r>
              <a:rPr lang="fr-FR" sz="2200" dirty="0" err="1"/>
              <a:t>T-test</a:t>
            </a:r>
            <a:endParaRPr lang="fr-FR" sz="2200" dirty="0"/>
          </a:p>
          <a:p>
            <a:r>
              <a:rPr lang="fr-FR" sz="2200" dirty="0">
                <a:solidFill>
                  <a:schemeClr val="bg1"/>
                </a:solidFill>
                <a:highlight>
                  <a:srgbClr val="00FF00"/>
                </a:highlight>
              </a:rPr>
              <a:t>B</a:t>
            </a:r>
            <a:r>
              <a:rPr lang="fr-FR" sz="2200" dirty="0"/>
              <a:t>- un test exact de Fisher </a:t>
            </a:r>
            <a:br>
              <a:rPr lang="fr-FR" sz="2200" dirty="0"/>
            </a:br>
            <a:r>
              <a:rPr lang="fr-FR" sz="2200" dirty="0">
                <a:solidFill>
                  <a:schemeClr val="bg1"/>
                </a:solidFill>
                <a:highlight>
                  <a:srgbClr val="00FF00"/>
                </a:highlight>
              </a:rPr>
              <a:t>C</a:t>
            </a:r>
            <a:r>
              <a:rPr lang="fr-FR" sz="2200" dirty="0"/>
              <a:t>- un test du chi 2</a:t>
            </a:r>
          </a:p>
          <a:p>
            <a:r>
              <a:rPr lang="fr-FR" sz="2200" dirty="0"/>
              <a:t>D- un test de Pearson</a:t>
            </a:r>
          </a:p>
        </p:txBody>
      </p:sp>
      <p:sp>
        <p:nvSpPr>
          <p:cNvPr id="28" name="ZoneTexte 27">
            <a:extLst>
              <a:ext uri="{FF2B5EF4-FFF2-40B4-BE49-F238E27FC236}">
                <a16:creationId xmlns:a16="http://schemas.microsoft.com/office/drawing/2014/main" id="{415D18D4-87BF-43D7-BB38-EB5AD40EB2E9}"/>
              </a:ext>
            </a:extLst>
          </p:cNvPr>
          <p:cNvSpPr txBox="1"/>
          <p:nvPr/>
        </p:nvSpPr>
        <p:spPr>
          <a:xfrm>
            <a:off x="375141" y="3402266"/>
            <a:ext cx="6775938" cy="1785104"/>
          </a:xfrm>
          <a:prstGeom prst="rect">
            <a:avLst/>
          </a:prstGeom>
          <a:noFill/>
        </p:spPr>
        <p:txBody>
          <a:bodyPr wrap="square" rtlCol="0">
            <a:spAutoFit/>
          </a:bodyPr>
          <a:lstStyle/>
          <a:p>
            <a:r>
              <a:rPr lang="fr-FR" sz="2200" dirty="0"/>
              <a:t>(7) « Homoscédasticité » signifie : </a:t>
            </a:r>
          </a:p>
          <a:p>
            <a:r>
              <a:rPr lang="fr-FR" sz="2200" dirty="0"/>
              <a:t>A- égalité des moyennes</a:t>
            </a:r>
          </a:p>
          <a:p>
            <a:r>
              <a:rPr lang="fr-FR" sz="2200" dirty="0"/>
              <a:t>B- égalité des médianes</a:t>
            </a:r>
          </a:p>
          <a:p>
            <a:r>
              <a:rPr lang="fr-FR" sz="2200" dirty="0"/>
              <a:t>C- suivre la loi normale</a:t>
            </a:r>
          </a:p>
          <a:p>
            <a:r>
              <a:rPr lang="fr-FR" sz="2200" dirty="0">
                <a:solidFill>
                  <a:schemeClr val="bg1"/>
                </a:solidFill>
                <a:highlight>
                  <a:srgbClr val="00FF00"/>
                </a:highlight>
              </a:rPr>
              <a:t>D</a:t>
            </a:r>
            <a:r>
              <a:rPr lang="fr-FR" sz="2200" dirty="0"/>
              <a:t>- égalité des variances</a:t>
            </a:r>
          </a:p>
        </p:txBody>
      </p:sp>
      <p:sp>
        <p:nvSpPr>
          <p:cNvPr id="15" name="ZoneTexte 14">
            <a:extLst>
              <a:ext uri="{FF2B5EF4-FFF2-40B4-BE49-F238E27FC236}">
                <a16:creationId xmlns:a16="http://schemas.microsoft.com/office/drawing/2014/main" id="{E72A4BAA-F7A2-4D44-B9DE-1A9A6372BBC9}"/>
              </a:ext>
            </a:extLst>
          </p:cNvPr>
          <p:cNvSpPr txBox="1"/>
          <p:nvPr/>
        </p:nvSpPr>
        <p:spPr>
          <a:xfrm>
            <a:off x="5416061" y="4610634"/>
            <a:ext cx="6775939" cy="2123658"/>
          </a:xfrm>
          <a:prstGeom prst="rect">
            <a:avLst/>
          </a:prstGeom>
          <a:noFill/>
        </p:spPr>
        <p:txBody>
          <a:bodyPr wrap="square" rtlCol="0">
            <a:spAutoFit/>
          </a:bodyPr>
          <a:lstStyle/>
          <a:p>
            <a:r>
              <a:rPr lang="fr-FR" sz="2200" dirty="0"/>
              <a:t>(8) L’</a:t>
            </a:r>
            <a:r>
              <a:rPr lang="fr-FR" sz="2200" dirty="0" err="1"/>
              <a:t>anova</a:t>
            </a:r>
            <a:r>
              <a:rPr lang="fr-FR" sz="2200" dirty="0"/>
              <a:t> permet de comparer + que 2 moyennes. </a:t>
            </a:r>
            <a:br>
              <a:rPr lang="fr-FR" sz="2200" dirty="0"/>
            </a:br>
            <a:r>
              <a:rPr lang="fr-FR" sz="2200" dirty="0"/>
              <a:t>La version non paramétrique de l’</a:t>
            </a:r>
            <a:r>
              <a:rPr lang="fr-FR" sz="2200" dirty="0" err="1"/>
              <a:t>anova</a:t>
            </a:r>
            <a:r>
              <a:rPr lang="fr-FR" sz="2200" dirty="0"/>
              <a:t> est :</a:t>
            </a:r>
          </a:p>
          <a:p>
            <a:r>
              <a:rPr lang="fr-FR" sz="2200" dirty="0">
                <a:solidFill>
                  <a:schemeClr val="bg1"/>
                </a:solidFill>
                <a:highlight>
                  <a:srgbClr val="00FF00"/>
                </a:highlight>
              </a:rPr>
              <a:t>A</a:t>
            </a:r>
            <a:r>
              <a:rPr lang="fr-FR" sz="2200" dirty="0"/>
              <a:t>- le Test de </a:t>
            </a:r>
            <a:r>
              <a:rPr lang="fr-FR" sz="2200" dirty="0" err="1"/>
              <a:t>Kruskal</a:t>
            </a:r>
            <a:r>
              <a:rPr lang="fr-FR" sz="2200" dirty="0"/>
              <a:t>–Wallis </a:t>
            </a:r>
            <a:br>
              <a:rPr lang="fr-FR" sz="2200" dirty="0"/>
            </a:br>
            <a:r>
              <a:rPr lang="fr-FR" sz="2200" dirty="0"/>
              <a:t>B- l’</a:t>
            </a:r>
            <a:r>
              <a:rPr lang="fr-FR" sz="2200" dirty="0" err="1"/>
              <a:t>anova</a:t>
            </a:r>
            <a:r>
              <a:rPr lang="fr-FR" sz="2200" dirty="0"/>
              <a:t> à 2 facteur</a:t>
            </a:r>
            <a:br>
              <a:rPr lang="fr-FR" sz="2200" dirty="0"/>
            </a:br>
            <a:r>
              <a:rPr lang="fr-FR" sz="2200" dirty="0"/>
              <a:t>C- le Test de </a:t>
            </a:r>
            <a:r>
              <a:rPr lang="fr-FR" sz="2200" dirty="0" err="1"/>
              <a:t>Bonferroni</a:t>
            </a:r>
            <a:r>
              <a:rPr lang="fr-FR" sz="2200" dirty="0"/>
              <a:t> </a:t>
            </a:r>
            <a:br>
              <a:rPr lang="fr-FR" sz="2200" dirty="0"/>
            </a:br>
            <a:r>
              <a:rPr lang="fr-FR" sz="2200" dirty="0"/>
              <a:t>D-Test de </a:t>
            </a:r>
            <a:r>
              <a:rPr lang="fr-FR" sz="2200" dirty="0" err="1"/>
              <a:t>Tukey</a:t>
            </a:r>
            <a:r>
              <a:rPr lang="fr-FR" sz="2200" dirty="0"/>
              <a:t> HSD </a:t>
            </a:r>
          </a:p>
        </p:txBody>
      </p:sp>
      <p:pic>
        <p:nvPicPr>
          <p:cNvPr id="17" name="Image 16">
            <a:extLst>
              <a:ext uri="{FF2B5EF4-FFF2-40B4-BE49-F238E27FC236}">
                <a16:creationId xmlns:a16="http://schemas.microsoft.com/office/drawing/2014/main" id="{B34D027C-5B60-4C65-A5F1-2E95A86C8342}"/>
              </a:ext>
            </a:extLst>
          </p:cNvPr>
          <p:cNvPicPr>
            <a:picLocks noChangeAspect="1"/>
          </p:cNvPicPr>
          <p:nvPr/>
        </p:nvPicPr>
        <p:blipFill rotWithShape="1">
          <a:blip r:embed="rId3"/>
          <a:srcRect l="13984" t="14306" r="1494" b="41468"/>
          <a:stretch/>
        </p:blipFill>
        <p:spPr>
          <a:xfrm>
            <a:off x="205706" y="1448322"/>
            <a:ext cx="3831031" cy="1533163"/>
          </a:xfrm>
          <a:prstGeom prst="rect">
            <a:avLst/>
          </a:prstGeom>
        </p:spPr>
      </p:pic>
    </p:spTree>
    <p:extLst>
      <p:ext uri="{BB962C8B-B14F-4D97-AF65-F5344CB8AC3E}">
        <p14:creationId xmlns:p14="http://schemas.microsoft.com/office/powerpoint/2010/main" val="3998419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4A157-5AC7-403C-AA4F-40C63FB0737C}"/>
              </a:ext>
            </a:extLst>
          </p:cNvPr>
          <p:cNvSpPr>
            <a:spLocks noGrp="1"/>
          </p:cNvSpPr>
          <p:nvPr>
            <p:ph type="title"/>
          </p:nvPr>
        </p:nvSpPr>
        <p:spPr/>
        <p:txBody>
          <a:bodyPr/>
          <a:lstStyle/>
          <a:p>
            <a:r>
              <a:rPr lang="fr-FR" dirty="0"/>
              <a:t>Astuces</a:t>
            </a:r>
          </a:p>
        </p:txBody>
      </p:sp>
      <p:sp>
        <p:nvSpPr>
          <p:cNvPr id="3" name="Espace réservé du contenu 2">
            <a:extLst>
              <a:ext uri="{FF2B5EF4-FFF2-40B4-BE49-F238E27FC236}">
                <a16:creationId xmlns:a16="http://schemas.microsoft.com/office/drawing/2014/main" id="{DFDD93CA-7B20-4E05-B985-351530FD7C47}"/>
              </a:ext>
            </a:extLst>
          </p:cNvPr>
          <p:cNvSpPr>
            <a:spLocks noGrp="1"/>
          </p:cNvSpPr>
          <p:nvPr>
            <p:ph idx="1"/>
          </p:nvPr>
        </p:nvSpPr>
        <p:spPr>
          <a:xfrm>
            <a:off x="0" y="1825624"/>
            <a:ext cx="12191999" cy="1435209"/>
          </a:xfrm>
        </p:spPr>
        <p:txBody>
          <a:bodyPr>
            <a:normAutofit lnSpcReduction="10000"/>
          </a:bodyPr>
          <a:lstStyle/>
          <a:p>
            <a:pPr>
              <a:buFont typeface="Wingdings" panose="05000000000000000000" pitchFamily="2" charset="2"/>
              <a:buChar char="ü"/>
            </a:pPr>
            <a:r>
              <a:rPr lang="fr-FR" sz="2200" dirty="0"/>
              <a:t>Calcule de la puissance ou nombre d’échantillon nécessaire</a:t>
            </a:r>
            <a:br>
              <a:rPr lang="fr-FR" sz="2200" dirty="0"/>
            </a:br>
            <a:r>
              <a:rPr lang="fr-FR" sz="2200" dirty="0"/>
              <a:t>tables </a:t>
            </a:r>
            <a:r>
              <a:rPr lang="fr-FR" sz="2200" dirty="0" err="1"/>
              <a:t>pré-calculée</a:t>
            </a:r>
            <a:r>
              <a:rPr lang="fr-FR" sz="2200" dirty="0"/>
              <a:t> / logiciel / simulation</a:t>
            </a:r>
          </a:p>
          <a:p>
            <a:pPr marL="0" indent="0" algn="r">
              <a:buNone/>
            </a:pPr>
            <a:br>
              <a:rPr lang="fr-FR" sz="1800" dirty="0"/>
            </a:br>
            <a:endParaRPr lang="fr-FR" dirty="0"/>
          </a:p>
        </p:txBody>
      </p:sp>
      <p:pic>
        <p:nvPicPr>
          <p:cNvPr id="4" name="Image 3">
            <a:extLst>
              <a:ext uri="{FF2B5EF4-FFF2-40B4-BE49-F238E27FC236}">
                <a16:creationId xmlns:a16="http://schemas.microsoft.com/office/drawing/2014/main" id="{37CB48DB-17E4-4A77-87D9-34B3482D69E7}"/>
              </a:ext>
            </a:extLst>
          </p:cNvPr>
          <p:cNvPicPr>
            <a:picLocks noChangeAspect="1"/>
          </p:cNvPicPr>
          <p:nvPr/>
        </p:nvPicPr>
        <p:blipFill>
          <a:blip r:embed="rId3"/>
          <a:stretch>
            <a:fillRect/>
          </a:stretch>
        </p:blipFill>
        <p:spPr>
          <a:xfrm>
            <a:off x="123216" y="2641704"/>
            <a:ext cx="1143000" cy="2076450"/>
          </a:xfrm>
          <a:prstGeom prst="rect">
            <a:avLst/>
          </a:prstGeom>
        </p:spPr>
      </p:pic>
      <p:grpSp>
        <p:nvGrpSpPr>
          <p:cNvPr id="17" name="Groupe 16">
            <a:extLst>
              <a:ext uri="{FF2B5EF4-FFF2-40B4-BE49-F238E27FC236}">
                <a16:creationId xmlns:a16="http://schemas.microsoft.com/office/drawing/2014/main" id="{7B2F0AC7-0BC3-4EA5-BF06-57EDC6745635}"/>
              </a:ext>
            </a:extLst>
          </p:cNvPr>
          <p:cNvGrpSpPr/>
          <p:nvPr/>
        </p:nvGrpSpPr>
        <p:grpSpPr>
          <a:xfrm>
            <a:off x="838200" y="3429000"/>
            <a:ext cx="5856374" cy="3277410"/>
            <a:chOff x="739621" y="3277292"/>
            <a:chExt cx="5856374" cy="3277410"/>
          </a:xfrm>
        </p:grpSpPr>
        <p:grpSp>
          <p:nvGrpSpPr>
            <p:cNvPr id="16" name="Groupe 15">
              <a:extLst>
                <a:ext uri="{FF2B5EF4-FFF2-40B4-BE49-F238E27FC236}">
                  <a16:creationId xmlns:a16="http://schemas.microsoft.com/office/drawing/2014/main" id="{E0E23A44-FF8B-48D1-B50B-91D7B6210B4E}"/>
                </a:ext>
              </a:extLst>
            </p:cNvPr>
            <p:cNvGrpSpPr/>
            <p:nvPr/>
          </p:nvGrpSpPr>
          <p:grpSpPr>
            <a:xfrm>
              <a:off x="739621" y="3277292"/>
              <a:ext cx="5856374" cy="3277410"/>
              <a:chOff x="1778866" y="2814780"/>
              <a:chExt cx="5856374" cy="3277410"/>
            </a:xfrm>
          </p:grpSpPr>
          <p:grpSp>
            <p:nvGrpSpPr>
              <p:cNvPr id="15" name="Groupe 14">
                <a:extLst>
                  <a:ext uri="{FF2B5EF4-FFF2-40B4-BE49-F238E27FC236}">
                    <a16:creationId xmlns:a16="http://schemas.microsoft.com/office/drawing/2014/main" id="{E69B3755-FB68-484F-93CA-E039467B0D5A}"/>
                  </a:ext>
                </a:extLst>
              </p:cNvPr>
              <p:cNvGrpSpPr/>
              <p:nvPr/>
            </p:nvGrpSpPr>
            <p:grpSpPr>
              <a:xfrm>
                <a:off x="2149613" y="2814780"/>
                <a:ext cx="5485627" cy="3277410"/>
                <a:chOff x="2149613" y="2814780"/>
                <a:chExt cx="5485627" cy="3277410"/>
              </a:xfrm>
            </p:grpSpPr>
            <p:pic>
              <p:nvPicPr>
                <p:cNvPr id="5" name="Image 4">
                  <a:extLst>
                    <a:ext uri="{FF2B5EF4-FFF2-40B4-BE49-F238E27FC236}">
                      <a16:creationId xmlns:a16="http://schemas.microsoft.com/office/drawing/2014/main" id="{F05701A3-702A-4820-981A-DFE7213D316F}"/>
                    </a:ext>
                  </a:extLst>
                </p:cNvPr>
                <p:cNvPicPr>
                  <a:picLocks noChangeAspect="1"/>
                </p:cNvPicPr>
                <p:nvPr/>
              </p:nvPicPr>
              <p:blipFill>
                <a:blip r:embed="rId4"/>
                <a:stretch>
                  <a:fillRect/>
                </a:stretch>
              </p:blipFill>
              <p:spPr>
                <a:xfrm>
                  <a:off x="2187755" y="2814780"/>
                  <a:ext cx="5413195" cy="3277410"/>
                </a:xfrm>
                <a:prstGeom prst="rect">
                  <a:avLst/>
                </a:prstGeom>
                <a:ln>
                  <a:solidFill>
                    <a:schemeClr val="tx1"/>
                  </a:solidFill>
                </a:ln>
              </p:spPr>
            </p:pic>
            <p:sp>
              <p:nvSpPr>
                <p:cNvPr id="6" name="Rectangle 5">
                  <a:extLst>
                    <a:ext uri="{FF2B5EF4-FFF2-40B4-BE49-F238E27FC236}">
                      <a16:creationId xmlns:a16="http://schemas.microsoft.com/office/drawing/2014/main" id="{CDA9ECC7-17AC-4248-A0C5-D6CF8AFCAF51}"/>
                    </a:ext>
                  </a:extLst>
                </p:cNvPr>
                <p:cNvSpPr/>
                <p:nvPr/>
              </p:nvSpPr>
              <p:spPr>
                <a:xfrm>
                  <a:off x="2149613" y="3540320"/>
                  <a:ext cx="655027" cy="255187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7" name="Rectangle 6">
                  <a:extLst>
                    <a:ext uri="{FF2B5EF4-FFF2-40B4-BE49-F238E27FC236}">
                      <a16:creationId xmlns:a16="http://schemas.microsoft.com/office/drawing/2014/main" id="{1DD53D06-2A22-4729-BAE5-2368E837E5C8}"/>
                    </a:ext>
                  </a:extLst>
                </p:cNvPr>
                <p:cNvSpPr/>
                <p:nvPr/>
              </p:nvSpPr>
              <p:spPr>
                <a:xfrm>
                  <a:off x="2830426" y="3177550"/>
                  <a:ext cx="552629" cy="291464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8" name="Rectangle 7">
                  <a:extLst>
                    <a:ext uri="{FF2B5EF4-FFF2-40B4-BE49-F238E27FC236}">
                      <a16:creationId xmlns:a16="http://schemas.microsoft.com/office/drawing/2014/main" id="{3F57CD39-8E23-439B-8031-CA97C517C80F}"/>
                    </a:ext>
                  </a:extLst>
                </p:cNvPr>
                <p:cNvSpPr/>
                <p:nvPr/>
              </p:nvSpPr>
              <p:spPr>
                <a:xfrm>
                  <a:off x="3383055" y="3088307"/>
                  <a:ext cx="4252185" cy="452013"/>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ln w="57150">
                      <a:solidFill>
                        <a:schemeClr val="tx1"/>
                      </a:solidFill>
                    </a:ln>
                  </a:endParaRPr>
                </a:p>
              </p:txBody>
            </p:sp>
          </p:grpSp>
          <p:cxnSp>
            <p:nvCxnSpPr>
              <p:cNvPr id="12" name="Connecteur droit avec flèche 11">
                <a:extLst>
                  <a:ext uri="{FF2B5EF4-FFF2-40B4-BE49-F238E27FC236}">
                    <a16:creationId xmlns:a16="http://schemas.microsoft.com/office/drawing/2014/main" id="{305A863D-3516-4E02-96CC-DC55EB046593}"/>
                  </a:ext>
                </a:extLst>
              </p:cNvPr>
              <p:cNvCxnSpPr/>
              <p:nvPr/>
            </p:nvCxnSpPr>
            <p:spPr>
              <a:xfrm>
                <a:off x="1778866" y="4634870"/>
                <a:ext cx="5257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Connecteur droit avec flèche 12">
                <a:extLst>
                  <a:ext uri="{FF2B5EF4-FFF2-40B4-BE49-F238E27FC236}">
                    <a16:creationId xmlns:a16="http://schemas.microsoft.com/office/drawing/2014/main" id="{002644B6-1477-45E2-A38E-0D8AA025B823}"/>
                  </a:ext>
                </a:extLst>
              </p:cNvPr>
              <p:cNvCxnSpPr/>
              <p:nvPr/>
            </p:nvCxnSpPr>
            <p:spPr>
              <a:xfrm>
                <a:off x="2214236" y="5215860"/>
                <a:ext cx="5257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14" name="Connecteur droit avec flèche 13">
              <a:extLst>
                <a:ext uri="{FF2B5EF4-FFF2-40B4-BE49-F238E27FC236}">
                  <a16:creationId xmlns:a16="http://schemas.microsoft.com/office/drawing/2014/main" id="{FC8A2599-30E5-4AC3-807A-FFE598D51A9F}"/>
                </a:ext>
              </a:extLst>
            </p:cNvPr>
            <p:cNvCxnSpPr>
              <a:cxnSpLocks/>
            </p:cNvCxnSpPr>
            <p:nvPr/>
          </p:nvCxnSpPr>
          <p:spPr>
            <a:xfrm>
              <a:off x="2950473" y="3277292"/>
              <a:ext cx="0" cy="4236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pic>
        <p:nvPicPr>
          <p:cNvPr id="10" name="Image 9">
            <a:extLst>
              <a:ext uri="{FF2B5EF4-FFF2-40B4-BE49-F238E27FC236}">
                <a16:creationId xmlns:a16="http://schemas.microsoft.com/office/drawing/2014/main" id="{8D3CC776-E96B-4341-B4B6-99E5F5ACD5F3}"/>
              </a:ext>
            </a:extLst>
          </p:cNvPr>
          <p:cNvPicPr>
            <a:picLocks noChangeAspect="1"/>
          </p:cNvPicPr>
          <p:nvPr/>
        </p:nvPicPr>
        <p:blipFill>
          <a:blip r:embed="rId5"/>
          <a:stretch>
            <a:fillRect/>
          </a:stretch>
        </p:blipFill>
        <p:spPr>
          <a:xfrm>
            <a:off x="7608407" y="58274"/>
            <a:ext cx="3701143" cy="2651386"/>
          </a:xfrm>
          <a:prstGeom prst="rect">
            <a:avLst/>
          </a:prstGeom>
        </p:spPr>
      </p:pic>
      <p:sp>
        <p:nvSpPr>
          <p:cNvPr id="11" name="Rectangle 10">
            <a:extLst>
              <a:ext uri="{FF2B5EF4-FFF2-40B4-BE49-F238E27FC236}">
                <a16:creationId xmlns:a16="http://schemas.microsoft.com/office/drawing/2014/main" id="{37C33D80-094E-438B-A7AD-C2D597D6A31A}"/>
              </a:ext>
            </a:extLst>
          </p:cNvPr>
          <p:cNvSpPr/>
          <p:nvPr/>
        </p:nvSpPr>
        <p:spPr>
          <a:xfrm>
            <a:off x="6693647" y="2708938"/>
            <a:ext cx="5530664" cy="3785652"/>
          </a:xfrm>
          <a:prstGeom prst="rect">
            <a:avLst/>
          </a:prstGeom>
        </p:spPr>
        <p:txBody>
          <a:bodyPr wrap="square">
            <a:spAutoFit/>
          </a:bodyPr>
          <a:lstStyle/>
          <a:p>
            <a:pPr algn="ctr"/>
            <a:r>
              <a:rPr lang="fr-FR" sz="2000" dirty="0"/>
              <a:t>On va essayer par 3 principaux moyens d’obtenir la puissance la plus élevée possible :</a:t>
            </a:r>
          </a:p>
          <a:p>
            <a:pPr algn="ctr"/>
            <a:r>
              <a:rPr lang="fr-FR" sz="2000" b="1" dirty="0"/>
              <a:t>Augmenter l’effectif </a:t>
            </a:r>
            <a:r>
              <a:rPr lang="fr-FR" sz="2000" dirty="0"/>
              <a:t>: en augmentant la taille de l’échantillon, on augmente la précision de nos résultats (en diminuant l’intervalle de fluctuation).</a:t>
            </a:r>
          </a:p>
          <a:p>
            <a:pPr algn="ctr"/>
            <a:r>
              <a:rPr lang="fr-FR" sz="2000" b="1" dirty="0"/>
              <a:t>Limiter la variance </a:t>
            </a:r>
            <a:r>
              <a:rPr lang="fr-FR" sz="2000" dirty="0"/>
              <a:t>: on souhaite que la variance des facteurs non étudiés soit proche chez les différents sujets, on souhaite que les sujets se ressemblent sauf sur les facteurs étudiés.</a:t>
            </a:r>
          </a:p>
          <a:p>
            <a:pPr algn="ctr"/>
            <a:r>
              <a:rPr lang="fr-FR" sz="2000" b="1" dirty="0"/>
              <a:t>Maximiser la chance d’obtenir une différence </a:t>
            </a:r>
            <a:r>
              <a:rPr lang="fr-FR" sz="2000" dirty="0"/>
              <a:t>: on va étudier le facteur dans les conditions optimales pour obtenir l’effet le plus important possible.</a:t>
            </a:r>
          </a:p>
        </p:txBody>
      </p:sp>
    </p:spTree>
    <p:extLst>
      <p:ext uri="{BB962C8B-B14F-4D97-AF65-F5344CB8AC3E}">
        <p14:creationId xmlns:p14="http://schemas.microsoft.com/office/powerpoint/2010/main" val="524815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0ACE9C-0407-4705-BF33-7440FCFFFA77}"/>
              </a:ext>
            </a:extLst>
          </p:cNvPr>
          <p:cNvSpPr>
            <a:spLocks noGrp="1"/>
          </p:cNvSpPr>
          <p:nvPr>
            <p:ph type="title"/>
          </p:nvPr>
        </p:nvSpPr>
        <p:spPr/>
        <p:txBody>
          <a:bodyPr/>
          <a:lstStyle/>
          <a:p>
            <a:pPr algn="ctr"/>
            <a:r>
              <a:rPr lang="fr-FR" dirty="0"/>
              <a:t>Ressources</a:t>
            </a:r>
          </a:p>
        </p:txBody>
      </p:sp>
      <p:sp>
        <p:nvSpPr>
          <p:cNvPr id="3" name="Espace réservé du contenu 2">
            <a:extLst>
              <a:ext uri="{FF2B5EF4-FFF2-40B4-BE49-F238E27FC236}">
                <a16:creationId xmlns:a16="http://schemas.microsoft.com/office/drawing/2014/main" id="{A52DD354-1F60-4B3A-8E7B-1891D39225E1}"/>
              </a:ext>
            </a:extLst>
          </p:cNvPr>
          <p:cNvSpPr>
            <a:spLocks noGrp="1"/>
          </p:cNvSpPr>
          <p:nvPr>
            <p:ph idx="1"/>
          </p:nvPr>
        </p:nvSpPr>
        <p:spPr>
          <a:xfrm>
            <a:off x="0" y="1825624"/>
            <a:ext cx="12192000" cy="5032375"/>
          </a:xfrm>
        </p:spPr>
        <p:txBody>
          <a:bodyPr>
            <a:normAutofit/>
          </a:bodyPr>
          <a:lstStyle/>
          <a:p>
            <a:pPr marL="0" indent="0" algn="ctr">
              <a:lnSpc>
                <a:spcPct val="100000"/>
              </a:lnSpc>
              <a:buNone/>
            </a:pPr>
            <a:r>
              <a:rPr lang="fr-FR" sz="2200" dirty="0"/>
              <a:t>Formulaire de Statistique, Christophe Chesneau : Supports de cours, Feuilles TD – TP, Livres</a:t>
            </a:r>
            <a:br>
              <a:rPr lang="fr-FR" sz="2200" dirty="0"/>
            </a:br>
            <a:r>
              <a:rPr lang="fr-FR" sz="2200" dirty="0">
                <a:hlinkClick r:id="rId3"/>
              </a:rPr>
              <a:t>https://chesneau.users.lmno.cnrs.fr/</a:t>
            </a:r>
            <a:r>
              <a:rPr lang="fr-FR" sz="2200" dirty="0"/>
              <a:t> </a:t>
            </a:r>
          </a:p>
          <a:p>
            <a:pPr marL="0" indent="0" algn="ctr">
              <a:lnSpc>
                <a:spcPct val="100000"/>
              </a:lnSpc>
              <a:buNone/>
            </a:pPr>
            <a:r>
              <a:rPr lang="fr-FR" sz="2200" dirty="0"/>
              <a:t>Pour comprendre la puissance : </a:t>
            </a:r>
            <a:r>
              <a:rPr lang="fr-FR" sz="2200" dirty="0">
                <a:hlinkClick r:id="rId4"/>
              </a:rPr>
              <a:t>https://r.tquant.eu/Tuebingen/simulatedPower/</a:t>
            </a:r>
            <a:r>
              <a:rPr lang="fr-FR" sz="2200" dirty="0"/>
              <a:t>   </a:t>
            </a:r>
            <a:br>
              <a:rPr lang="fr-FR" sz="2200" dirty="0"/>
            </a:br>
            <a:r>
              <a:rPr lang="fr-FR" sz="2200" dirty="0"/>
              <a:t>Cours sur l’ANOVA </a:t>
            </a:r>
            <a:r>
              <a:rPr lang="fr-FR" sz="2200" dirty="0">
                <a:hlinkClick r:id="rId5"/>
              </a:rPr>
              <a:t>https://github.com/mboissel/MASTER_OMICS_ANOVA</a:t>
            </a:r>
            <a:br>
              <a:rPr lang="fr-FR" sz="2200" dirty="0"/>
            </a:br>
            <a:r>
              <a:rPr lang="fr-FR" sz="2200" dirty="0"/>
              <a:t>Cours modèles de régression : </a:t>
            </a:r>
            <a:r>
              <a:rPr lang="fr-FR" sz="2200" dirty="0">
                <a:hlinkClick r:id="rId6"/>
              </a:rPr>
              <a:t>https://github.com/mboissel/MASTER_OMICS_RLM_GLM</a:t>
            </a:r>
            <a:r>
              <a:rPr lang="fr-FR" sz="2200" dirty="0"/>
              <a:t> </a:t>
            </a:r>
          </a:p>
          <a:p>
            <a:pPr marL="0" indent="0" algn="ctr">
              <a:lnSpc>
                <a:spcPct val="100000"/>
              </a:lnSpc>
              <a:buNone/>
            </a:pPr>
            <a:endParaRPr lang="fr-FR" sz="2200" dirty="0"/>
          </a:p>
          <a:p>
            <a:pPr marL="0" indent="0" algn="ctr">
              <a:lnSpc>
                <a:spcPct val="100000"/>
              </a:lnSpc>
              <a:buNone/>
            </a:pPr>
            <a:r>
              <a:rPr lang="fr-FR" sz="2200" dirty="0"/>
              <a:t>Livres en ligne</a:t>
            </a:r>
            <a:br>
              <a:rPr lang="fr-FR" sz="2200" dirty="0"/>
            </a:br>
            <a:r>
              <a:rPr lang="fr-FR" sz="2200" dirty="0"/>
              <a:t>Modern </a:t>
            </a:r>
            <a:r>
              <a:rPr lang="fr-FR" sz="2200" dirty="0" err="1"/>
              <a:t>Statistics</a:t>
            </a:r>
            <a:r>
              <a:rPr lang="fr-FR" sz="2200" dirty="0"/>
              <a:t> for Modern </a:t>
            </a:r>
            <a:r>
              <a:rPr lang="fr-FR" sz="2200" dirty="0" err="1"/>
              <a:t>Biology</a:t>
            </a:r>
            <a:r>
              <a:rPr lang="fr-FR" sz="2200" dirty="0"/>
              <a:t> : </a:t>
            </a:r>
            <a:r>
              <a:rPr lang="fr-FR" sz="2200" dirty="0">
                <a:hlinkClick r:id="rId7">
                  <a:extLst>
                    <a:ext uri="{A12FA001-AC4F-418D-AE19-62706E023703}">
                      <ahyp:hlinkClr xmlns:ahyp="http://schemas.microsoft.com/office/drawing/2018/hyperlinkcolor" val="tx"/>
                    </a:ext>
                  </a:extLst>
                </a:hlinkClick>
              </a:rPr>
              <a:t>https://www.huber.embl.de/msmb</a:t>
            </a:r>
            <a:r>
              <a:rPr lang="fr-FR" sz="2200">
                <a:hlinkClick r:id="rId7">
                  <a:extLst>
                    <a:ext uri="{A12FA001-AC4F-418D-AE19-62706E023703}">
                      <ahyp:hlinkClr xmlns:ahyp="http://schemas.microsoft.com/office/drawing/2018/hyperlinkcolor" val="tx"/>
                    </a:ext>
                  </a:extLst>
                </a:hlinkClick>
              </a:rPr>
              <a:t>/</a:t>
            </a:r>
            <a:r>
              <a:rPr lang="fr-FR" sz="2200"/>
              <a:t> </a:t>
            </a:r>
            <a:endParaRPr lang="fr-FR" sz="2200" dirty="0"/>
          </a:p>
        </p:txBody>
      </p:sp>
    </p:spTree>
    <p:extLst>
      <p:ext uri="{BB962C8B-B14F-4D97-AF65-F5344CB8AC3E}">
        <p14:creationId xmlns:p14="http://schemas.microsoft.com/office/powerpoint/2010/main" val="3752671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572CE87-5D23-47D2-87E2-2C81BE4BF9CD}"/>
              </a:ext>
            </a:extLst>
          </p:cNvPr>
          <p:cNvPicPr>
            <a:picLocks noChangeAspect="1"/>
          </p:cNvPicPr>
          <p:nvPr/>
        </p:nvPicPr>
        <p:blipFill>
          <a:blip r:embed="rId2"/>
          <a:stretch>
            <a:fillRect/>
          </a:stretch>
        </p:blipFill>
        <p:spPr>
          <a:xfrm>
            <a:off x="531779" y="67957"/>
            <a:ext cx="11128440" cy="6790044"/>
          </a:xfrm>
          <a:prstGeom prst="rect">
            <a:avLst/>
          </a:prstGeom>
        </p:spPr>
      </p:pic>
      <p:sp>
        <p:nvSpPr>
          <p:cNvPr id="5" name="ZoneTexte 4">
            <a:extLst>
              <a:ext uri="{FF2B5EF4-FFF2-40B4-BE49-F238E27FC236}">
                <a16:creationId xmlns:a16="http://schemas.microsoft.com/office/drawing/2014/main" id="{B64BC2D3-EF3B-4265-BAC2-0668C71F1743}"/>
              </a:ext>
            </a:extLst>
          </p:cNvPr>
          <p:cNvSpPr txBox="1"/>
          <p:nvPr/>
        </p:nvSpPr>
        <p:spPr>
          <a:xfrm>
            <a:off x="402335" y="67957"/>
            <a:ext cx="555296" cy="369332"/>
          </a:xfrm>
          <a:prstGeom prst="rect">
            <a:avLst/>
          </a:prstGeom>
          <a:solidFill>
            <a:schemeClr val="tx1"/>
          </a:solidFill>
        </p:spPr>
        <p:txBody>
          <a:bodyPr wrap="square" rtlCol="0">
            <a:spAutoFit/>
          </a:bodyPr>
          <a:lstStyle/>
          <a:p>
            <a:r>
              <a:rPr lang="fr-FR" dirty="0">
                <a:ln>
                  <a:solidFill>
                    <a:schemeClr val="bg1"/>
                  </a:solidFill>
                </a:ln>
                <a:solidFill>
                  <a:schemeClr val="bg1"/>
                </a:solidFill>
              </a:rPr>
              <a:t>   </a:t>
            </a:r>
          </a:p>
        </p:txBody>
      </p:sp>
      <p:pic>
        <p:nvPicPr>
          <p:cNvPr id="6" name="Image 5">
            <a:extLst>
              <a:ext uri="{FF2B5EF4-FFF2-40B4-BE49-F238E27FC236}">
                <a16:creationId xmlns:a16="http://schemas.microsoft.com/office/drawing/2014/main" id="{F0866693-9220-4781-9F2C-EAD51C122FE5}"/>
              </a:ext>
            </a:extLst>
          </p:cNvPr>
          <p:cNvPicPr>
            <a:picLocks noChangeAspect="1"/>
          </p:cNvPicPr>
          <p:nvPr/>
        </p:nvPicPr>
        <p:blipFill>
          <a:blip r:embed="rId3"/>
          <a:stretch>
            <a:fillRect/>
          </a:stretch>
        </p:blipFill>
        <p:spPr>
          <a:xfrm>
            <a:off x="402334" y="362516"/>
            <a:ext cx="11257884" cy="6503001"/>
          </a:xfrm>
          <a:prstGeom prst="rect">
            <a:avLst/>
          </a:prstGeom>
        </p:spPr>
      </p:pic>
    </p:spTree>
    <p:extLst>
      <p:ext uri="{BB962C8B-B14F-4D97-AF65-F5344CB8AC3E}">
        <p14:creationId xmlns:p14="http://schemas.microsoft.com/office/powerpoint/2010/main" val="512951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B841B49-BD8D-420A-9420-626506148BDA}"/>
              </a:ext>
            </a:extLst>
          </p:cNvPr>
          <p:cNvPicPr>
            <a:picLocks noChangeAspect="1"/>
          </p:cNvPicPr>
          <p:nvPr/>
        </p:nvPicPr>
        <p:blipFill>
          <a:blip r:embed="rId2"/>
          <a:stretch>
            <a:fillRect/>
          </a:stretch>
        </p:blipFill>
        <p:spPr>
          <a:xfrm>
            <a:off x="397610" y="22038"/>
            <a:ext cx="11396782" cy="6835962"/>
          </a:xfrm>
          <a:prstGeom prst="rect">
            <a:avLst/>
          </a:prstGeom>
        </p:spPr>
      </p:pic>
      <p:pic>
        <p:nvPicPr>
          <p:cNvPr id="7" name="Image 6">
            <a:extLst>
              <a:ext uri="{FF2B5EF4-FFF2-40B4-BE49-F238E27FC236}">
                <a16:creationId xmlns:a16="http://schemas.microsoft.com/office/drawing/2014/main" id="{057BA37D-C489-416C-863D-FB203CBAF813}"/>
              </a:ext>
            </a:extLst>
          </p:cNvPr>
          <p:cNvPicPr>
            <a:picLocks noChangeAspect="1"/>
          </p:cNvPicPr>
          <p:nvPr/>
        </p:nvPicPr>
        <p:blipFill>
          <a:blip r:embed="rId3"/>
          <a:stretch>
            <a:fillRect/>
          </a:stretch>
        </p:blipFill>
        <p:spPr>
          <a:xfrm>
            <a:off x="397608" y="22037"/>
            <a:ext cx="11392057" cy="6835963"/>
          </a:xfrm>
          <a:prstGeom prst="rect">
            <a:avLst/>
          </a:prstGeom>
        </p:spPr>
      </p:pic>
      <p:sp>
        <p:nvSpPr>
          <p:cNvPr id="5" name="ZoneTexte 4">
            <a:extLst>
              <a:ext uri="{FF2B5EF4-FFF2-40B4-BE49-F238E27FC236}">
                <a16:creationId xmlns:a16="http://schemas.microsoft.com/office/drawing/2014/main" id="{32444741-8321-4EB5-8A68-8898126013D4}"/>
              </a:ext>
            </a:extLst>
          </p:cNvPr>
          <p:cNvSpPr txBox="1"/>
          <p:nvPr/>
        </p:nvSpPr>
        <p:spPr>
          <a:xfrm>
            <a:off x="258767" y="90537"/>
            <a:ext cx="555296" cy="369332"/>
          </a:xfrm>
          <a:prstGeom prst="rect">
            <a:avLst/>
          </a:prstGeom>
          <a:solidFill>
            <a:schemeClr val="bg1"/>
          </a:solidFill>
        </p:spPr>
        <p:txBody>
          <a:bodyPr wrap="square" rtlCol="0">
            <a:spAutoFit/>
          </a:bodyPr>
          <a:lstStyle/>
          <a:p>
            <a:r>
              <a:rPr lang="fr-FR" dirty="0">
                <a:ln>
                  <a:solidFill>
                    <a:schemeClr val="bg1"/>
                  </a:solidFill>
                </a:ln>
                <a:solidFill>
                  <a:schemeClr val="bg1"/>
                </a:solidFill>
              </a:rPr>
              <a:t>   </a:t>
            </a:r>
          </a:p>
        </p:txBody>
      </p:sp>
      <p:sp>
        <p:nvSpPr>
          <p:cNvPr id="8" name="ZoneTexte 7">
            <a:extLst>
              <a:ext uri="{FF2B5EF4-FFF2-40B4-BE49-F238E27FC236}">
                <a16:creationId xmlns:a16="http://schemas.microsoft.com/office/drawing/2014/main" id="{9D44943B-506D-48D4-A1D0-2CE9CCEFC2DE}"/>
              </a:ext>
            </a:extLst>
          </p:cNvPr>
          <p:cNvSpPr txBox="1"/>
          <p:nvPr/>
        </p:nvSpPr>
        <p:spPr>
          <a:xfrm>
            <a:off x="6012930" y="81917"/>
            <a:ext cx="1898221" cy="369332"/>
          </a:xfrm>
          <a:prstGeom prst="rect">
            <a:avLst/>
          </a:prstGeom>
          <a:solidFill>
            <a:schemeClr val="tx1"/>
          </a:solidFill>
        </p:spPr>
        <p:txBody>
          <a:bodyPr wrap="square" rtlCol="0">
            <a:spAutoFit/>
          </a:bodyPr>
          <a:lstStyle/>
          <a:p>
            <a:r>
              <a:rPr lang="fr-FR" dirty="0">
                <a:ln>
                  <a:solidFill>
                    <a:schemeClr val="bg1"/>
                  </a:solidFill>
                </a:ln>
                <a:solidFill>
                  <a:schemeClr val="bg1"/>
                </a:solidFill>
              </a:rPr>
              <a:t>   </a:t>
            </a:r>
          </a:p>
        </p:txBody>
      </p:sp>
      <p:sp>
        <p:nvSpPr>
          <p:cNvPr id="6" name="ZoneTexte 5">
            <a:extLst>
              <a:ext uri="{FF2B5EF4-FFF2-40B4-BE49-F238E27FC236}">
                <a16:creationId xmlns:a16="http://schemas.microsoft.com/office/drawing/2014/main" id="{8EFD40A5-3BFA-4A43-8912-CFCCD2E76086}"/>
              </a:ext>
            </a:extLst>
          </p:cNvPr>
          <p:cNvSpPr txBox="1"/>
          <p:nvPr/>
        </p:nvSpPr>
        <p:spPr>
          <a:xfrm>
            <a:off x="402335" y="67957"/>
            <a:ext cx="555296" cy="530915"/>
          </a:xfrm>
          <a:prstGeom prst="rect">
            <a:avLst/>
          </a:prstGeom>
          <a:solidFill>
            <a:schemeClr val="tx1"/>
          </a:solidFill>
        </p:spPr>
        <p:txBody>
          <a:bodyPr wrap="square" rtlCol="0">
            <a:spAutoFit/>
          </a:bodyPr>
          <a:lstStyle/>
          <a:p>
            <a:endParaRPr lang="fr-FR" dirty="0">
              <a:ln>
                <a:solidFill>
                  <a:schemeClr val="bg1"/>
                </a:solidFill>
              </a:ln>
              <a:solidFill>
                <a:schemeClr val="bg1"/>
              </a:solidFill>
            </a:endParaRPr>
          </a:p>
          <a:p>
            <a:endParaRPr lang="fr-FR" sz="1000" dirty="0">
              <a:ln>
                <a:solidFill>
                  <a:schemeClr val="bg1"/>
                </a:solidFill>
              </a:ln>
              <a:solidFill>
                <a:schemeClr val="bg1"/>
              </a:solidFill>
            </a:endParaRPr>
          </a:p>
        </p:txBody>
      </p:sp>
    </p:spTree>
    <p:extLst>
      <p:ext uri="{BB962C8B-B14F-4D97-AF65-F5344CB8AC3E}">
        <p14:creationId xmlns:p14="http://schemas.microsoft.com/office/powerpoint/2010/main" val="2201651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6D5A3277-791F-4908-B5A7-498307F0AC11}"/>
              </a:ext>
            </a:extLst>
          </p:cNvPr>
          <p:cNvPicPr>
            <a:picLocks noGrp="1" noChangeAspect="1"/>
          </p:cNvPicPr>
          <p:nvPr>
            <p:ph idx="1"/>
          </p:nvPr>
        </p:nvPicPr>
        <p:blipFill>
          <a:blip r:embed="rId2"/>
          <a:stretch>
            <a:fillRect/>
          </a:stretch>
        </p:blipFill>
        <p:spPr>
          <a:xfrm>
            <a:off x="309550" y="-1"/>
            <a:ext cx="11480114" cy="6883606"/>
          </a:xfrm>
          <a:prstGeom prst="rect">
            <a:avLst/>
          </a:prstGeom>
        </p:spPr>
      </p:pic>
      <p:sp>
        <p:nvSpPr>
          <p:cNvPr id="5" name="ZoneTexte 4">
            <a:extLst>
              <a:ext uri="{FF2B5EF4-FFF2-40B4-BE49-F238E27FC236}">
                <a16:creationId xmlns:a16="http://schemas.microsoft.com/office/drawing/2014/main" id="{797EA227-B3CF-48DB-A0E1-8ECFE9F77742}"/>
              </a:ext>
            </a:extLst>
          </p:cNvPr>
          <p:cNvSpPr txBox="1"/>
          <p:nvPr/>
        </p:nvSpPr>
        <p:spPr>
          <a:xfrm>
            <a:off x="402336" y="-1"/>
            <a:ext cx="555296" cy="369332"/>
          </a:xfrm>
          <a:prstGeom prst="rect">
            <a:avLst/>
          </a:prstGeom>
          <a:solidFill>
            <a:schemeClr val="tx1"/>
          </a:solidFill>
        </p:spPr>
        <p:txBody>
          <a:bodyPr wrap="square" rtlCol="0">
            <a:spAutoFit/>
          </a:bodyPr>
          <a:lstStyle/>
          <a:p>
            <a:r>
              <a:rPr lang="fr-FR" dirty="0">
                <a:ln>
                  <a:solidFill>
                    <a:schemeClr val="bg1"/>
                  </a:solidFill>
                </a:ln>
                <a:solidFill>
                  <a:schemeClr val="bg1"/>
                </a:solidFill>
              </a:rPr>
              <a:t>   </a:t>
            </a:r>
          </a:p>
        </p:txBody>
      </p:sp>
    </p:spTree>
    <p:extLst>
      <p:ext uri="{BB962C8B-B14F-4D97-AF65-F5344CB8AC3E}">
        <p14:creationId xmlns:p14="http://schemas.microsoft.com/office/powerpoint/2010/main" val="241744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30A9CF-9CEB-491A-BCB4-6D35AF6F70F9}"/>
              </a:ext>
            </a:extLst>
          </p:cNvPr>
          <p:cNvSpPr>
            <a:spLocks noGrp="1"/>
          </p:cNvSpPr>
          <p:nvPr>
            <p:ph type="title"/>
          </p:nvPr>
        </p:nvSpPr>
        <p:spPr/>
        <p:txBody>
          <a:bodyPr/>
          <a:lstStyle/>
          <a:p>
            <a:r>
              <a:rPr lang="fr-FR" dirty="0"/>
              <a:t>I) Qu’est-ce qu’un test statistique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C7677BB3-7850-470D-B2BF-1C75121E2ECE}"/>
                  </a:ext>
                </a:extLst>
              </p:cNvPr>
              <p:cNvSpPr>
                <a:spLocks noGrp="1"/>
              </p:cNvSpPr>
              <p:nvPr>
                <p:ph idx="1"/>
              </p:nvPr>
            </p:nvSpPr>
            <p:spPr>
              <a:xfrm>
                <a:off x="0" y="1825625"/>
                <a:ext cx="12192000" cy="4351338"/>
              </a:xfrm>
            </p:spPr>
            <p:txBody>
              <a:bodyPr>
                <a:normAutofit/>
              </a:bodyPr>
              <a:lstStyle/>
              <a:p>
                <a:pPr>
                  <a:lnSpc>
                    <a:spcPct val="80000"/>
                  </a:lnSpc>
                  <a:buFont typeface="Wingdings" panose="05000000000000000000" pitchFamily="2" charset="2"/>
                  <a:buChar char="ü"/>
                </a:pPr>
                <a:r>
                  <a:rPr lang="fr-FR" sz="2200" dirty="0"/>
                  <a:t>Prendre une décision : Choix d’un « certain risque de se tromper » acceptable à priori, </a:t>
                </a:r>
                <a:br>
                  <a:rPr lang="fr-FR" sz="2200" dirty="0"/>
                </a:br>
                <a:r>
                  <a:rPr lang="fr-FR" sz="2200" dirty="0" err="1"/>
                  <a:t>ie</a:t>
                </a:r>
                <a:r>
                  <a:rPr lang="fr-FR" sz="2200" dirty="0"/>
                  <a:t>. Choix du seuil de signification « </a:t>
                </a:r>
                <a:r>
                  <a:rPr lang="fr-FR" sz="2200" b="1" dirty="0"/>
                  <a:t>alpha</a:t>
                </a:r>
                <a:r>
                  <a:rPr lang="fr-FR" sz="2200" dirty="0"/>
                  <a:t> », aussi appelé </a:t>
                </a:r>
                <a:r>
                  <a:rPr lang="fr-FR" sz="2200" b="1" u="sng" dirty="0"/>
                  <a:t>Erreur de type I</a:t>
                </a:r>
                <a:r>
                  <a:rPr lang="fr-FR" sz="2200" dirty="0"/>
                  <a:t>.</a:t>
                </a:r>
                <a:br>
                  <a:rPr lang="fr-FR" sz="2200" dirty="0"/>
                </a:br>
                <a:r>
                  <a:rPr lang="fr-FR" sz="2200" dirty="0"/>
                  <a:t>C’est le cas où nous rejetons l’hypothèse nulle (H0) alors qu’elle était vraie. </a:t>
                </a:r>
                <a:r>
                  <a:rPr lang="fr-FR" sz="1800" i="1" dirty="0"/>
                  <a:t>Exemple : le seuil </a:t>
                </a:r>
                <a14:m>
                  <m:oMath xmlns:m="http://schemas.openxmlformats.org/officeDocument/2006/math">
                    <m:r>
                      <a:rPr lang="fr-FR" sz="1800" i="1">
                        <a:latin typeface="Cambria Math" panose="02040503050406030204" pitchFamily="18" charset="0"/>
                      </a:rPr>
                      <m:t>𝛼</m:t>
                    </m:r>
                    <m:r>
                      <a:rPr lang="fr-FR" sz="1800" i="1">
                        <a:latin typeface="Cambria Math" panose="02040503050406030204" pitchFamily="18" charset="0"/>
                      </a:rPr>
                      <m:t>=5%</m:t>
                    </m:r>
                  </m:oMath>
                </a14:m>
                <a:br>
                  <a:rPr lang="fr-FR" sz="1800" dirty="0"/>
                </a:br>
                <a:endParaRPr lang="fr-FR" sz="1800" dirty="0"/>
              </a:p>
              <a:p>
                <a:pPr>
                  <a:lnSpc>
                    <a:spcPct val="80000"/>
                  </a:lnSpc>
                  <a:buFont typeface="Wingdings" panose="05000000000000000000" pitchFamily="2" charset="2"/>
                  <a:buChar char="ü"/>
                </a:pPr>
                <a:r>
                  <a:rPr lang="fr-FR" sz="2200" b="1" u="sng" dirty="0"/>
                  <a:t>Erreur de type II</a:t>
                </a:r>
                <a:r>
                  <a:rPr lang="fr-FR" sz="2200" dirty="0"/>
                  <a:t> « </a:t>
                </a:r>
                <a:r>
                  <a:rPr lang="fr-FR" sz="2200" b="1" dirty="0"/>
                  <a:t>Beta</a:t>
                </a:r>
                <a:r>
                  <a:rPr lang="fr-FR" sz="2200" dirty="0"/>
                  <a:t> » : nous ne parvenons pas à rejeter H0 alors qu’elle était fausse. </a:t>
                </a:r>
                <a:br>
                  <a:rPr lang="fr-FR" sz="2200" dirty="0"/>
                </a:br>
                <a:endParaRPr lang="fr-FR" sz="2200" dirty="0"/>
              </a:p>
              <a:p>
                <a:pPr>
                  <a:lnSpc>
                    <a:spcPct val="80000"/>
                  </a:lnSpc>
                  <a:buFont typeface="Wingdings" panose="05000000000000000000" pitchFamily="2" charset="2"/>
                  <a:buChar char="ü"/>
                </a:pPr>
                <a:r>
                  <a:rPr lang="fr-FR" sz="2200" dirty="0"/>
                  <a:t>Plus souvent, on s’intéresse à </a:t>
                </a:r>
                <a14:m>
                  <m:oMath xmlns:m="http://schemas.openxmlformats.org/officeDocument/2006/math">
                    <m:r>
                      <a:rPr lang="fr-FR" sz="2200">
                        <a:latin typeface="Cambria Math" panose="02040503050406030204" pitchFamily="18" charset="0"/>
                      </a:rPr>
                      <m:t>(1−</m:t>
                    </m:r>
                    <m:r>
                      <a:rPr lang="fr-FR" sz="2200">
                        <a:latin typeface="Cambria Math" panose="02040503050406030204" pitchFamily="18" charset="0"/>
                      </a:rPr>
                      <m:t>𝛽</m:t>
                    </m:r>
                    <m:r>
                      <a:rPr lang="fr-FR" sz="2200">
                        <a:latin typeface="Cambria Math" panose="02040503050406030204" pitchFamily="18" charset="0"/>
                      </a:rPr>
                      <m:t>)</m:t>
                    </m:r>
                  </m:oMath>
                </a14:m>
                <a:r>
                  <a:rPr lang="fr-FR" sz="2200" dirty="0"/>
                  <a:t> soit la probabilité de rejeter H0 lorsque celle-ci est fausse. Cette probabilité se nomme la </a:t>
                </a:r>
                <a:r>
                  <a:rPr lang="fr-FR" sz="2200" b="1" u="sng" dirty="0"/>
                  <a:t>puissance du test</a:t>
                </a:r>
                <a:r>
                  <a:rPr lang="fr-FR" sz="2200" dirty="0"/>
                  <a:t>. Capacité à détecter un écart significatif lorsqu’il y en a un. </a:t>
                </a:r>
                <a:r>
                  <a:rPr lang="fr-FR" sz="1800" i="1" dirty="0"/>
                  <a:t>Exemple : </a:t>
                </a:r>
                <a14:m>
                  <m:oMath xmlns:m="http://schemas.openxmlformats.org/officeDocument/2006/math">
                    <m:d>
                      <m:dPr>
                        <m:ctrlPr>
                          <a:rPr lang="fr-FR" sz="1800" i="1">
                            <a:latin typeface="Cambria Math" panose="02040503050406030204" pitchFamily="18" charset="0"/>
                          </a:rPr>
                        </m:ctrlPr>
                      </m:dPr>
                      <m:e>
                        <m:r>
                          <a:rPr lang="fr-FR" sz="1800">
                            <a:latin typeface="Cambria Math" panose="02040503050406030204" pitchFamily="18" charset="0"/>
                          </a:rPr>
                          <m:t>1−</m:t>
                        </m:r>
                        <m:r>
                          <a:rPr lang="fr-FR" sz="1800">
                            <a:latin typeface="Cambria Math" panose="02040503050406030204" pitchFamily="18" charset="0"/>
                          </a:rPr>
                          <m:t>𝛽</m:t>
                        </m:r>
                      </m:e>
                    </m:d>
                    <m:r>
                      <a:rPr lang="fr-FR" sz="1800" b="0" i="1" smtClean="0">
                        <a:latin typeface="Cambria Math" panose="02040503050406030204" pitchFamily="18" charset="0"/>
                      </a:rPr>
                      <m:t>=80</m:t>
                    </m:r>
                    <m:r>
                      <a:rPr lang="fr-FR" sz="1800" i="1">
                        <a:latin typeface="Cambria Math" panose="02040503050406030204" pitchFamily="18" charset="0"/>
                      </a:rPr>
                      <m:t>%</m:t>
                    </m:r>
                  </m:oMath>
                </a14:m>
                <a:endParaRPr lang="fr-FR" sz="1800" dirty="0"/>
              </a:p>
              <a:p>
                <a:pPr marL="0" indent="0">
                  <a:buNone/>
                </a:pPr>
                <a:endParaRPr lang="fr-FR" sz="2200" dirty="0"/>
              </a:p>
              <a:p>
                <a:pPr marL="0" indent="0">
                  <a:buNone/>
                </a:pPr>
                <a:endParaRPr lang="fr-FR" dirty="0"/>
              </a:p>
            </p:txBody>
          </p:sp>
        </mc:Choice>
        <mc:Fallback xmlns="">
          <p:sp>
            <p:nvSpPr>
              <p:cNvPr id="3" name="Espace réservé du contenu 2">
                <a:extLst>
                  <a:ext uri="{FF2B5EF4-FFF2-40B4-BE49-F238E27FC236}">
                    <a16:creationId xmlns:a16="http://schemas.microsoft.com/office/drawing/2014/main" id="{C7677BB3-7850-470D-B2BF-1C75121E2ECE}"/>
                  </a:ext>
                </a:extLst>
              </p:cNvPr>
              <p:cNvSpPr>
                <a:spLocks noGrp="1" noRot="1" noChangeAspect="1" noMove="1" noResize="1" noEditPoints="1" noAdjustHandles="1" noChangeArrowheads="1" noChangeShapeType="1" noTextEdit="1"/>
              </p:cNvSpPr>
              <p:nvPr>
                <p:ph idx="1"/>
              </p:nvPr>
            </p:nvSpPr>
            <p:spPr>
              <a:xfrm>
                <a:off x="0" y="1825625"/>
                <a:ext cx="12192000" cy="4351338"/>
              </a:xfrm>
              <a:blipFill>
                <a:blip r:embed="rId3"/>
                <a:stretch>
                  <a:fillRect l="-550" t="-224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5" name="Tableau 4">
                <a:extLst>
                  <a:ext uri="{FF2B5EF4-FFF2-40B4-BE49-F238E27FC236}">
                    <a16:creationId xmlns:a16="http://schemas.microsoft.com/office/drawing/2014/main" id="{7443AF78-DD85-4119-9948-0330E4A9131A}"/>
                  </a:ext>
                </a:extLst>
              </p:cNvPr>
              <p:cNvGraphicFramePr>
                <a:graphicFrameLocks noGrp="1"/>
              </p:cNvGraphicFramePr>
              <p:nvPr>
                <p:extLst>
                  <p:ext uri="{D42A27DB-BD31-4B8C-83A1-F6EECF244321}">
                    <p14:modId xmlns:p14="http://schemas.microsoft.com/office/powerpoint/2010/main" val="2388531226"/>
                  </p:ext>
                </p:extLst>
              </p:nvPr>
            </p:nvGraphicFramePr>
            <p:xfrm>
              <a:off x="514542" y="4572811"/>
              <a:ext cx="8288083" cy="2103120"/>
            </p:xfrm>
            <a:graphic>
              <a:graphicData uri="http://schemas.openxmlformats.org/drawingml/2006/table">
                <a:tbl>
                  <a:tblPr firstRow="1" bandRow="1">
                    <a:tableStyleId>{2D5ABB26-0587-4C30-8999-92F81FD0307C}</a:tableStyleId>
                  </a:tblPr>
                  <a:tblGrid>
                    <a:gridCol w="1556497">
                      <a:extLst>
                        <a:ext uri="{9D8B030D-6E8A-4147-A177-3AD203B41FA5}">
                          <a16:colId xmlns:a16="http://schemas.microsoft.com/office/drawing/2014/main" val="706554774"/>
                        </a:ext>
                      </a:extLst>
                    </a:gridCol>
                    <a:gridCol w="3032450">
                      <a:extLst>
                        <a:ext uri="{9D8B030D-6E8A-4147-A177-3AD203B41FA5}">
                          <a16:colId xmlns:a16="http://schemas.microsoft.com/office/drawing/2014/main" val="358952458"/>
                        </a:ext>
                      </a:extLst>
                    </a:gridCol>
                    <a:gridCol w="3699136">
                      <a:extLst>
                        <a:ext uri="{9D8B030D-6E8A-4147-A177-3AD203B41FA5}">
                          <a16:colId xmlns:a16="http://schemas.microsoft.com/office/drawing/2014/main" val="2135807158"/>
                        </a:ext>
                      </a:extLst>
                    </a:gridCol>
                  </a:tblGrid>
                  <a:tr h="370840">
                    <a:tc>
                      <a:txBody>
                        <a:bodyPr/>
                        <a:lstStyle/>
                        <a:p>
                          <a:pPr algn="ctr"/>
                          <a:endParaRPr lang="fr-FR" sz="2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fr-FR" sz="2400" b="1" i="0" kern="1200" dirty="0">
                              <a:solidFill>
                                <a:schemeClr val="tx1"/>
                              </a:solidFill>
                              <a:effectLst/>
                              <a:latin typeface="+mn-lt"/>
                              <a:ea typeface="+mn-ea"/>
                              <a:cs typeface="+mn-cs"/>
                            </a:rPr>
                            <a:t>On ne rejette pas </a:t>
                          </a:r>
                          <a14:m>
                            <m:oMath xmlns:m="http://schemas.openxmlformats.org/officeDocument/2006/math">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0</m:t>
                                  </m:r>
                                </m:sub>
                              </m:sSub>
                            </m:oMath>
                          </a14:m>
                          <a:r>
                            <a:rPr lang="fr-FR" sz="240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i="0" kern="1200" dirty="0">
                              <a:solidFill>
                                <a:schemeClr val="tx1"/>
                              </a:solidFill>
                              <a:effectLst/>
                              <a:latin typeface="+mn-lt"/>
                              <a:ea typeface="+mn-ea"/>
                              <a:cs typeface="+mn-cs"/>
                            </a:rPr>
                            <a:t>On rejette </a:t>
                          </a:r>
                          <a14:m>
                            <m:oMath xmlns:m="http://schemas.openxmlformats.org/officeDocument/2006/math">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0</m:t>
                                  </m:r>
                                </m:sub>
                              </m:sSub>
                            </m:oMath>
                          </a14:m>
                          <a:r>
                            <a:rPr lang="fr-FR" sz="2400" dirty="0"/>
                            <a:t> </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763669"/>
                      </a:ext>
                    </a:extLst>
                  </a:tr>
                  <a:tr h="370840">
                    <a:tc>
                      <a:txBody>
                        <a:bodyPr/>
                        <a:lstStyle/>
                        <a:p>
                          <a:pPr algn="ctr"/>
                          <a14:m>
                            <m:oMath xmlns:m="http://schemas.openxmlformats.org/officeDocument/2006/math">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0</m:t>
                                  </m:r>
                                </m:sub>
                              </m:sSub>
                            </m:oMath>
                          </a14:m>
                          <a:r>
                            <a:rPr lang="fr-FR" sz="2400" dirty="0"/>
                            <a:t> Vraie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2400" dirty="0">
                              <a:solidFill>
                                <a:schemeClr val="accent6"/>
                              </a:solidFill>
                            </a:rPr>
                            <a:t>Vrai négatif = </a:t>
                          </a:r>
                          <a14:m>
                            <m:oMath xmlns:m="http://schemas.openxmlformats.org/officeDocument/2006/math">
                              <m:r>
                                <a:rPr lang="fr-FR" sz="2400" b="0" i="1" smtClean="0">
                                  <a:solidFill>
                                    <a:schemeClr val="accent6"/>
                                  </a:solidFill>
                                  <a:latin typeface="Cambria Math" panose="02040503050406030204" pitchFamily="18" charset="0"/>
                                </a:rPr>
                                <m:t>1−</m:t>
                              </m:r>
                              <m:r>
                                <a:rPr lang="fr-FR" sz="2400" b="0" i="1" smtClean="0">
                                  <a:solidFill>
                                    <a:schemeClr val="accent6"/>
                                  </a:solidFill>
                                  <a:latin typeface="Cambria Math" panose="02040503050406030204" pitchFamily="18" charset="0"/>
                                </a:rPr>
                                <m:t>𝛼</m:t>
                              </m:r>
                            </m:oMath>
                          </a14:m>
                          <a:r>
                            <a:rPr lang="fr-FR" sz="2400" dirty="0">
                              <a:solidFill>
                                <a:schemeClr val="accent6"/>
                              </a:solidFill>
                            </a:rPr>
                            <a:t> Décision correcte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2400" b="1" dirty="0">
                              <a:solidFill>
                                <a:srgbClr val="FF0000"/>
                              </a:solidFill>
                            </a:rPr>
                            <a:t>Faux positif</a:t>
                          </a:r>
                          <a:r>
                            <a:rPr lang="fr-FR" sz="2400" b="1" baseline="0" dirty="0">
                              <a:solidFill>
                                <a:srgbClr val="FF0000"/>
                              </a:solidFill>
                            </a:rPr>
                            <a:t> </a:t>
                          </a:r>
                          <a:br>
                            <a:rPr lang="fr-FR" sz="2400" b="1" baseline="0" dirty="0">
                              <a:solidFill>
                                <a:srgbClr val="FF0000"/>
                              </a:solidFill>
                            </a:rPr>
                          </a:br>
                          <a14:m>
                            <m:oMath xmlns:m="http://schemas.openxmlformats.org/officeDocument/2006/math">
                              <m:r>
                                <a:rPr lang="fr-FR" sz="2400" b="1" i="1" smtClean="0">
                                  <a:solidFill>
                                    <a:srgbClr val="FF0000"/>
                                  </a:solidFill>
                                  <a:latin typeface="Cambria Math" panose="02040503050406030204" pitchFamily="18" charset="0"/>
                                </a:rPr>
                                <m:t>𝜶</m:t>
                              </m:r>
                            </m:oMath>
                          </a14:m>
                          <a:r>
                            <a:rPr lang="fr-FR" sz="2400" dirty="0">
                              <a:solidFill>
                                <a:srgbClr val="FF0000"/>
                              </a:solidFill>
                            </a:rPr>
                            <a:t> = Erreur de type I </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27607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𝐻</m:t>
                                  </m:r>
                                </m:e>
                                <m:sub>
                                  <m:r>
                                    <a:rPr lang="fr-FR" sz="2400" b="0" i="1" smtClean="0">
                                      <a:latin typeface="Cambria Math" panose="02040503050406030204" pitchFamily="18" charset="0"/>
                                    </a:rPr>
                                    <m:t>0</m:t>
                                  </m:r>
                                </m:sub>
                              </m:sSub>
                            </m:oMath>
                          </a14:m>
                          <a:r>
                            <a:rPr lang="fr-FR" sz="2400" dirty="0"/>
                            <a:t> Fausse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fr-FR" sz="2400" b="1" dirty="0">
                              <a:solidFill>
                                <a:srgbClr val="FF0000"/>
                              </a:solidFill>
                            </a:rPr>
                            <a:t>Faux négatif</a:t>
                          </a:r>
                          <a:br>
                            <a:rPr lang="fr-FR" sz="2400" b="1" i="1" dirty="0">
                              <a:solidFill>
                                <a:srgbClr val="FF0000"/>
                              </a:solidFill>
                              <a:latin typeface="Cambria Math" panose="02040503050406030204" pitchFamily="18" charset="0"/>
                            </a:rPr>
                          </a:br>
                          <a14:m>
                            <m:oMath xmlns:m="http://schemas.openxmlformats.org/officeDocument/2006/math">
                              <m:r>
                                <a:rPr lang="fr-FR" sz="2400" b="1" i="1" smtClean="0">
                                  <a:solidFill>
                                    <a:srgbClr val="FF0000"/>
                                  </a:solidFill>
                                  <a:latin typeface="Cambria Math" panose="02040503050406030204" pitchFamily="18" charset="0"/>
                                </a:rPr>
                                <m:t>𝜷</m:t>
                              </m:r>
                            </m:oMath>
                          </a14:m>
                          <a:r>
                            <a:rPr lang="fr-FR" sz="2400" dirty="0">
                              <a:solidFill>
                                <a:srgbClr val="FF0000"/>
                              </a:solidFill>
                            </a:rPr>
                            <a:t> = Erreur de type II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fr-FR" sz="2400" dirty="0">
                              <a:solidFill>
                                <a:schemeClr val="accent6"/>
                              </a:solidFill>
                              <a:latin typeface="Cambria Math" panose="02040503050406030204" pitchFamily="18" charset="0"/>
                            </a:rPr>
                            <a:t>Vrai positif = </a:t>
                          </a:r>
                          <a14:m>
                            <m:oMath xmlns:m="http://schemas.openxmlformats.org/officeDocument/2006/math">
                              <m:r>
                                <a:rPr lang="fr-FR" sz="2400" smtClean="0">
                                  <a:solidFill>
                                    <a:schemeClr val="accent6"/>
                                  </a:solidFill>
                                  <a:latin typeface="Cambria Math" panose="02040503050406030204" pitchFamily="18" charset="0"/>
                                </a:rPr>
                                <m:t>(1−</m:t>
                              </m:r>
                              <m:r>
                                <a:rPr lang="fr-FR" sz="2400" smtClean="0">
                                  <a:solidFill>
                                    <a:schemeClr val="accent6"/>
                                  </a:solidFill>
                                  <a:latin typeface="Cambria Math" panose="02040503050406030204" pitchFamily="18" charset="0"/>
                                </a:rPr>
                                <m:t>𝛽</m:t>
                              </m:r>
                              <m:r>
                                <a:rPr lang="fr-FR" sz="2400" smtClean="0">
                                  <a:solidFill>
                                    <a:schemeClr val="accent6"/>
                                  </a:solidFill>
                                  <a:latin typeface="Cambria Math" panose="02040503050406030204" pitchFamily="18" charset="0"/>
                                </a:rPr>
                                <m:t>)</m:t>
                              </m:r>
                            </m:oMath>
                          </a14:m>
                          <a:r>
                            <a:rPr lang="fr-FR" sz="2400" dirty="0">
                              <a:solidFill>
                                <a:schemeClr val="accent6"/>
                              </a:solidFill>
                            </a:rPr>
                            <a:t> Décision correcte, Puissance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7585705"/>
                      </a:ext>
                    </a:extLst>
                  </a:tr>
                </a:tbl>
              </a:graphicData>
            </a:graphic>
          </p:graphicFrame>
        </mc:Choice>
        <mc:Fallback xmlns="">
          <p:graphicFrame>
            <p:nvGraphicFramePr>
              <p:cNvPr id="5" name="Tableau 4">
                <a:extLst>
                  <a:ext uri="{FF2B5EF4-FFF2-40B4-BE49-F238E27FC236}">
                    <a16:creationId xmlns:a16="http://schemas.microsoft.com/office/drawing/2014/main" id="{7443AF78-DD85-4119-9948-0330E4A9131A}"/>
                  </a:ext>
                </a:extLst>
              </p:cNvPr>
              <p:cNvGraphicFramePr>
                <a:graphicFrameLocks noGrp="1"/>
              </p:cNvGraphicFramePr>
              <p:nvPr>
                <p:extLst>
                  <p:ext uri="{D42A27DB-BD31-4B8C-83A1-F6EECF244321}">
                    <p14:modId xmlns:p14="http://schemas.microsoft.com/office/powerpoint/2010/main" val="2388531226"/>
                  </p:ext>
                </p:extLst>
              </p:nvPr>
            </p:nvGraphicFramePr>
            <p:xfrm>
              <a:off x="514542" y="4572811"/>
              <a:ext cx="8288083" cy="2103120"/>
            </p:xfrm>
            <a:graphic>
              <a:graphicData uri="http://schemas.openxmlformats.org/drawingml/2006/table">
                <a:tbl>
                  <a:tblPr firstRow="1" bandRow="1">
                    <a:tableStyleId>{2D5ABB26-0587-4C30-8999-92F81FD0307C}</a:tableStyleId>
                  </a:tblPr>
                  <a:tblGrid>
                    <a:gridCol w="1556497">
                      <a:extLst>
                        <a:ext uri="{9D8B030D-6E8A-4147-A177-3AD203B41FA5}">
                          <a16:colId xmlns:a16="http://schemas.microsoft.com/office/drawing/2014/main" val="706554774"/>
                        </a:ext>
                      </a:extLst>
                    </a:gridCol>
                    <a:gridCol w="3032450">
                      <a:extLst>
                        <a:ext uri="{9D8B030D-6E8A-4147-A177-3AD203B41FA5}">
                          <a16:colId xmlns:a16="http://schemas.microsoft.com/office/drawing/2014/main" val="358952458"/>
                        </a:ext>
                      </a:extLst>
                    </a:gridCol>
                    <a:gridCol w="3699136">
                      <a:extLst>
                        <a:ext uri="{9D8B030D-6E8A-4147-A177-3AD203B41FA5}">
                          <a16:colId xmlns:a16="http://schemas.microsoft.com/office/drawing/2014/main" val="2135807158"/>
                        </a:ext>
                      </a:extLst>
                    </a:gridCol>
                  </a:tblGrid>
                  <a:tr h="457200">
                    <a:tc>
                      <a:txBody>
                        <a:bodyPr/>
                        <a:lstStyle/>
                        <a:p>
                          <a:pPr algn="ctr"/>
                          <a:endParaRPr lang="fr-FR" sz="2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51406" t="-10667" r="-122088" b="-390667"/>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124217" t="-10667" r="-165" b="-390667"/>
                          </a:stretch>
                        </a:blipFill>
                      </a:tcPr>
                    </a:tc>
                    <a:extLst>
                      <a:ext uri="{0D108BD9-81ED-4DB2-BD59-A6C34878D82A}">
                        <a16:rowId xmlns:a16="http://schemas.microsoft.com/office/drawing/2014/main" val="4117763669"/>
                      </a:ext>
                    </a:extLst>
                  </a:tr>
                  <a:tr h="822960">
                    <a:tc>
                      <a:txBody>
                        <a:bodyPr/>
                        <a:lstStyle/>
                        <a:p>
                          <a:endParaRPr lang="fr-F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61029" r="-432031" b="-115441"/>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1406" t="-61029" r="-122088" b="-115441"/>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4217" t="-61029" r="-165" b="-115441"/>
                          </a:stretch>
                        </a:blipFill>
                      </a:tcPr>
                    </a:tc>
                    <a:extLst>
                      <a:ext uri="{0D108BD9-81ED-4DB2-BD59-A6C34878D82A}">
                        <a16:rowId xmlns:a16="http://schemas.microsoft.com/office/drawing/2014/main" val="3472760714"/>
                      </a:ext>
                    </a:extLst>
                  </a:tr>
                  <a:tr h="822960">
                    <a:tc>
                      <a:txBody>
                        <a:bodyPr/>
                        <a:lstStyle/>
                        <a:p>
                          <a:endParaRPr lang="fr-F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4"/>
                          <a:stretch>
                            <a:fillRect t="-162222" r="-432031" b="-16296"/>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4"/>
                          <a:stretch>
                            <a:fillRect l="-51406" t="-162222" r="-122088" b="-16296"/>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4"/>
                          <a:stretch>
                            <a:fillRect l="-124217" t="-162222" r="-165" b="-16296"/>
                          </a:stretch>
                        </a:blipFill>
                      </a:tcPr>
                    </a:tc>
                    <a:extLst>
                      <a:ext uri="{0D108BD9-81ED-4DB2-BD59-A6C34878D82A}">
                        <a16:rowId xmlns:a16="http://schemas.microsoft.com/office/drawing/2014/main" val="3657585705"/>
                      </a:ext>
                    </a:extLst>
                  </a:tr>
                </a:tbl>
              </a:graphicData>
            </a:graphic>
          </p:graphicFrame>
        </mc:Fallback>
      </mc:AlternateContent>
      <p:pic>
        <p:nvPicPr>
          <p:cNvPr id="1026" name="Picture 2" descr="Type 1 and Type 2 Errors: Are You Positive You Know the Difference?">
            <a:extLst>
              <a:ext uri="{FF2B5EF4-FFF2-40B4-BE49-F238E27FC236}">
                <a16:creationId xmlns:a16="http://schemas.microsoft.com/office/drawing/2014/main" id="{9DFEF0C1-7C16-4E6C-BF06-51FDB1BAD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5127" y="4474366"/>
            <a:ext cx="3154681" cy="236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45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4FC75-5070-4B76-8331-B065D9627BD3}"/>
              </a:ext>
            </a:extLst>
          </p:cNvPr>
          <p:cNvSpPr>
            <a:spLocks noGrp="1"/>
          </p:cNvSpPr>
          <p:nvPr>
            <p:ph type="title"/>
          </p:nvPr>
        </p:nvSpPr>
        <p:spPr/>
        <p:txBody>
          <a:bodyPr/>
          <a:lstStyle/>
          <a:p>
            <a:r>
              <a:rPr lang="fr-FR" dirty="0"/>
              <a:t>I) Qu’est-ce qu’un test statistique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161AE16A-E941-4CB9-950E-BF047947FD44}"/>
                  </a:ext>
                </a:extLst>
              </p:cNvPr>
              <p:cNvSpPr>
                <a:spLocks noGrp="1"/>
              </p:cNvSpPr>
              <p:nvPr>
                <p:ph idx="1"/>
              </p:nvPr>
            </p:nvSpPr>
            <p:spPr>
              <a:xfrm>
                <a:off x="0" y="1825624"/>
                <a:ext cx="12192000" cy="5032375"/>
              </a:xfrm>
            </p:spPr>
            <p:txBody>
              <a:bodyPr>
                <a:normAutofit/>
              </a:bodyPr>
              <a:lstStyle/>
              <a:p>
                <a:pPr>
                  <a:buFont typeface="Wingdings" panose="05000000000000000000" pitchFamily="2" charset="2"/>
                  <a:buChar char="ü"/>
                </a:pPr>
                <a:r>
                  <a:rPr lang="fr-FR" sz="2200" dirty="0"/>
                  <a:t> </a:t>
                </a:r>
                <a:r>
                  <a:rPr lang="fr-FR" sz="2200" b="1" u="sng" dirty="0"/>
                  <a:t>P-valeur</a:t>
                </a:r>
                <a:r>
                  <a:rPr lang="fr-FR" sz="2200" dirty="0"/>
                  <a:t> = Valeur « P » calculé sur nos données : </a:t>
                </a:r>
                <a:br>
                  <a:rPr lang="fr-FR" sz="2200" dirty="0"/>
                </a:br>
                <a:r>
                  <a:rPr lang="fr-FR" sz="2200" dirty="0"/>
                  <a:t>La valeur de p est la probabilité qui mesure le degré de certitude</a:t>
                </a:r>
                <a:br>
                  <a:rPr lang="fr-FR" sz="2200" dirty="0"/>
                </a:br>
                <a:r>
                  <a:rPr lang="fr-FR" sz="2200" dirty="0"/>
                  <a:t>avec lequel il est possible d'invalider l'hypothèse nulle. </a:t>
                </a:r>
                <a:br>
                  <a:rPr lang="fr-FR" sz="2200" dirty="0"/>
                </a:br>
                <a:r>
                  <a:rPr lang="fr-FR" sz="2200" dirty="0"/>
                  <a:t>Une probabilité faible permet d'invalider l'hypothèse nulle avec plus de certitude.</a:t>
                </a:r>
              </a:p>
              <a:p>
                <a:pPr marL="0" indent="0">
                  <a:buNone/>
                </a:pPr>
                <a:r>
                  <a:rPr lang="fr-FR" sz="2200" i="1" dirty="0"/>
                  <a:t>Exemple : Test de la moyenne : H0 : </a:t>
                </a:r>
                <a14:m>
                  <m:oMath xmlns:m="http://schemas.openxmlformats.org/officeDocument/2006/math">
                    <m:r>
                      <a:rPr lang="fr-FR" sz="2200" b="0" i="1" smtClean="0">
                        <a:latin typeface="Cambria Math" panose="02040503050406030204" pitchFamily="18" charset="0"/>
                      </a:rPr>
                      <m:t>𝜇</m:t>
                    </m:r>
                    <m:r>
                      <a:rPr lang="fr-FR" sz="2200" b="0" i="1" smtClean="0">
                        <a:latin typeface="Cambria Math" panose="02040503050406030204" pitchFamily="18" charset="0"/>
                      </a:rPr>
                      <m:t>=0</m:t>
                    </m:r>
                  </m:oMath>
                </a14:m>
                <a:r>
                  <a:rPr lang="fr-FR" sz="2200" i="1" dirty="0"/>
                  <a:t> vs. H1 : </a:t>
                </a:r>
                <a14:m>
                  <m:oMath xmlns:m="http://schemas.openxmlformats.org/officeDocument/2006/math">
                    <m:r>
                      <a:rPr lang="fr-FR" sz="2200" i="1">
                        <a:latin typeface="Cambria Math" panose="02040503050406030204" pitchFamily="18" charset="0"/>
                      </a:rPr>
                      <m:t>𝜇</m:t>
                    </m:r>
                    <m:r>
                      <a:rPr lang="fr-FR" sz="2200" b="0" i="1" smtClean="0">
                        <a:latin typeface="Cambria Math" panose="02040503050406030204" pitchFamily="18" charset="0"/>
                      </a:rPr>
                      <m:t>&gt;</m:t>
                    </m:r>
                    <m:r>
                      <a:rPr lang="fr-FR" sz="2200" i="1">
                        <a:latin typeface="Cambria Math" panose="02040503050406030204" pitchFamily="18" charset="0"/>
                      </a:rPr>
                      <m:t>0</m:t>
                    </m:r>
                  </m:oMath>
                </a14:m>
                <a:endParaRPr lang="fr-FR" sz="2200" i="1" dirty="0"/>
              </a:p>
              <a:p>
                <a:pPr marL="0" indent="0">
                  <a:buNone/>
                </a:pPr>
                <a:r>
                  <a:rPr lang="fr-FR" sz="2200" dirty="0">
                    <a:solidFill>
                      <a:srgbClr val="FF0000"/>
                    </a:solidFill>
                  </a:rPr>
                  <a:t>Si P = 0,2, cela signifie que si on rejette H0, on sait que ce jeu de données avait 20% de chance d’être observé alors que H0 était vraie. Donc on prend un risque assez grand en rejetant H0 </a:t>
                </a:r>
                <a:r>
                  <a:rPr lang="fr-FR" sz="2200" dirty="0" err="1">
                    <a:solidFill>
                      <a:srgbClr val="FF0000"/>
                    </a:solidFill>
                  </a:rPr>
                  <a:t>ie</a:t>
                </a:r>
                <a:r>
                  <a:rPr lang="fr-FR" sz="2200" dirty="0">
                    <a:solidFill>
                      <a:srgbClr val="FF0000"/>
                    </a:solidFill>
                  </a:rPr>
                  <a:t>. </a:t>
                </a:r>
                <a:br>
                  <a:rPr lang="fr-FR" sz="2200" dirty="0">
                    <a:solidFill>
                      <a:srgbClr val="FF0000"/>
                    </a:solidFill>
                  </a:rPr>
                </a:br>
                <a:r>
                  <a:rPr lang="fr-FR" sz="2200" dirty="0">
                    <a:solidFill>
                      <a:srgbClr val="FF0000"/>
                    </a:solidFill>
                  </a:rPr>
                  <a:t>on a 20% de chance de se tromper en concluant que la moyenne est supérieure à 0.</a:t>
                </a:r>
              </a:p>
            </p:txBody>
          </p:sp>
        </mc:Choice>
        <mc:Fallback xmlns="">
          <p:sp>
            <p:nvSpPr>
              <p:cNvPr id="3" name="Espace réservé du contenu 2">
                <a:extLst>
                  <a:ext uri="{FF2B5EF4-FFF2-40B4-BE49-F238E27FC236}">
                    <a16:creationId xmlns:a16="http://schemas.microsoft.com/office/drawing/2014/main" id="{161AE16A-E941-4CB9-950E-BF047947FD44}"/>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3"/>
                <a:stretch>
                  <a:fillRect l="-650" t="-1453"/>
                </a:stretch>
              </a:blipFill>
            </p:spPr>
            <p:txBody>
              <a:bodyPr/>
              <a:lstStyle/>
              <a:p>
                <a:r>
                  <a:rPr lang="fr-FR">
                    <a:noFill/>
                  </a:rPr>
                  <a:t> </a:t>
                </a:r>
              </a:p>
            </p:txBody>
          </p:sp>
        </mc:Fallback>
      </mc:AlternateContent>
    </p:spTree>
    <p:extLst>
      <p:ext uri="{BB962C8B-B14F-4D97-AF65-F5344CB8AC3E}">
        <p14:creationId xmlns:p14="http://schemas.microsoft.com/office/powerpoint/2010/main" val="2770294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4FC75-5070-4B76-8331-B065D9627BD3}"/>
              </a:ext>
            </a:extLst>
          </p:cNvPr>
          <p:cNvSpPr>
            <a:spLocks noGrp="1"/>
          </p:cNvSpPr>
          <p:nvPr>
            <p:ph type="title"/>
          </p:nvPr>
        </p:nvSpPr>
        <p:spPr/>
        <p:txBody>
          <a:bodyPr/>
          <a:lstStyle/>
          <a:p>
            <a:r>
              <a:rPr lang="fr-FR" dirty="0"/>
              <a:t>I) Qu’est-ce qu’un test statistique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161AE16A-E941-4CB9-950E-BF047947FD44}"/>
                  </a:ext>
                </a:extLst>
              </p:cNvPr>
              <p:cNvSpPr>
                <a:spLocks noGrp="1"/>
              </p:cNvSpPr>
              <p:nvPr>
                <p:ph idx="1"/>
              </p:nvPr>
            </p:nvSpPr>
            <p:spPr>
              <a:xfrm>
                <a:off x="0" y="1825624"/>
                <a:ext cx="12192000" cy="5032375"/>
              </a:xfrm>
            </p:spPr>
            <p:txBody>
              <a:bodyPr>
                <a:normAutofit/>
              </a:bodyPr>
              <a:lstStyle/>
              <a:p>
                <a:pPr>
                  <a:buFont typeface="Wingdings" panose="05000000000000000000" pitchFamily="2" charset="2"/>
                  <a:buChar char="ü"/>
                </a:pPr>
                <a:r>
                  <a:rPr lang="fr-FR" sz="2200" dirty="0"/>
                  <a:t> </a:t>
                </a:r>
                <a:r>
                  <a:rPr lang="fr-FR" sz="2200" b="1" u="sng" dirty="0"/>
                  <a:t>P-valeur</a:t>
                </a:r>
                <a:r>
                  <a:rPr lang="fr-FR" sz="2200" dirty="0"/>
                  <a:t> = Valeur « P » calculé sur nos données : </a:t>
                </a:r>
                <a:br>
                  <a:rPr lang="fr-FR" sz="2200" dirty="0"/>
                </a:br>
                <a:r>
                  <a:rPr lang="fr-FR" sz="2200" dirty="0"/>
                  <a:t>La valeur de p est la probabilité qui mesure le degré de certitude</a:t>
                </a:r>
                <a:br>
                  <a:rPr lang="fr-FR" sz="2200" dirty="0"/>
                </a:br>
                <a:r>
                  <a:rPr lang="fr-FR" sz="2200" dirty="0"/>
                  <a:t>avec lequel il est possible d'invalider l'hypothèse nulle. </a:t>
                </a:r>
                <a:br>
                  <a:rPr lang="fr-FR" sz="2200" dirty="0"/>
                </a:br>
                <a:r>
                  <a:rPr lang="fr-FR" sz="2200" dirty="0"/>
                  <a:t>Une probabilité faible permet d'invalider l'hypothèse nulle avec plus de certitude.</a:t>
                </a:r>
              </a:p>
              <a:p>
                <a:pPr marL="0" indent="0">
                  <a:buNone/>
                </a:pPr>
                <a:r>
                  <a:rPr lang="fr-FR" sz="2200" i="1" dirty="0"/>
                  <a:t>Exemple : Test de la moyenne : H0 : </a:t>
                </a:r>
                <a14:m>
                  <m:oMath xmlns:m="http://schemas.openxmlformats.org/officeDocument/2006/math">
                    <m:r>
                      <a:rPr lang="fr-FR" sz="2200" b="0" i="1" smtClean="0">
                        <a:latin typeface="Cambria Math" panose="02040503050406030204" pitchFamily="18" charset="0"/>
                      </a:rPr>
                      <m:t>𝜇</m:t>
                    </m:r>
                    <m:r>
                      <a:rPr lang="fr-FR" sz="2200" b="0" i="1" smtClean="0">
                        <a:latin typeface="Cambria Math" panose="02040503050406030204" pitchFamily="18" charset="0"/>
                      </a:rPr>
                      <m:t>=0</m:t>
                    </m:r>
                  </m:oMath>
                </a14:m>
                <a:r>
                  <a:rPr lang="fr-FR" sz="2200" i="1" dirty="0"/>
                  <a:t> vs. H1 : </a:t>
                </a:r>
                <a14:m>
                  <m:oMath xmlns:m="http://schemas.openxmlformats.org/officeDocument/2006/math">
                    <m:r>
                      <a:rPr lang="fr-FR" sz="2200" i="1">
                        <a:latin typeface="Cambria Math" panose="02040503050406030204" pitchFamily="18" charset="0"/>
                      </a:rPr>
                      <m:t>𝜇</m:t>
                    </m:r>
                    <m:r>
                      <a:rPr lang="fr-FR" sz="2200" b="0" i="1" smtClean="0">
                        <a:latin typeface="Cambria Math" panose="02040503050406030204" pitchFamily="18" charset="0"/>
                      </a:rPr>
                      <m:t>&gt;</m:t>
                    </m:r>
                    <m:r>
                      <a:rPr lang="fr-FR" sz="2200" i="1">
                        <a:latin typeface="Cambria Math" panose="02040503050406030204" pitchFamily="18" charset="0"/>
                      </a:rPr>
                      <m:t>0</m:t>
                    </m:r>
                  </m:oMath>
                </a14:m>
                <a:endParaRPr lang="fr-FR" sz="2200" i="1" dirty="0"/>
              </a:p>
              <a:p>
                <a:pPr marL="0" indent="0">
                  <a:buNone/>
                </a:pPr>
                <a:r>
                  <a:rPr lang="fr-FR" sz="2200" dirty="0">
                    <a:solidFill>
                      <a:srgbClr val="FF0000"/>
                    </a:solidFill>
                  </a:rPr>
                  <a:t>Si P = 0,2, cela signifie que si on rejette H0, on sait que ce jeu de données avait 20% de chance d’être observé alors que H0 était vraie. Donc on prend un risque assez grand en rejetant H0 </a:t>
                </a:r>
                <a:r>
                  <a:rPr lang="fr-FR" sz="2200" dirty="0" err="1">
                    <a:solidFill>
                      <a:srgbClr val="FF0000"/>
                    </a:solidFill>
                  </a:rPr>
                  <a:t>ie</a:t>
                </a:r>
                <a:r>
                  <a:rPr lang="fr-FR" sz="2200" dirty="0">
                    <a:solidFill>
                      <a:srgbClr val="FF0000"/>
                    </a:solidFill>
                  </a:rPr>
                  <a:t>. </a:t>
                </a:r>
                <a:br>
                  <a:rPr lang="fr-FR" sz="2200" dirty="0">
                    <a:solidFill>
                      <a:srgbClr val="FF0000"/>
                    </a:solidFill>
                  </a:rPr>
                </a:br>
                <a:r>
                  <a:rPr lang="fr-FR" sz="2200" dirty="0">
                    <a:solidFill>
                      <a:srgbClr val="FF0000"/>
                    </a:solidFill>
                  </a:rPr>
                  <a:t>on a 20% de chance de se tromper en concluant que la moyenne est supérieure à 0.</a:t>
                </a:r>
              </a:p>
              <a:p>
                <a:pPr marL="0" indent="0">
                  <a:buNone/>
                </a:pPr>
                <a:r>
                  <a:rPr lang="fr-FR" sz="2200" dirty="0"/>
                  <a:t>Si on a choisit </a:t>
                </a:r>
                <a:r>
                  <a:rPr lang="fr-FR" sz="2200" dirty="0">
                    <a:solidFill>
                      <a:schemeClr val="accent1">
                        <a:lumMod val="40000"/>
                        <a:lumOff val="60000"/>
                      </a:schemeClr>
                    </a:solidFill>
                  </a:rPr>
                  <a:t>α = 0.05</a:t>
                </a:r>
                <a:r>
                  <a:rPr lang="fr-FR" sz="2200" dirty="0"/>
                  <a:t>, cela signifie que l’on admet d’avance que la variable d’échantillonnage peut prendre, dans 5% des cas, une valeur se situant dans la zone de rejet de H0, bien que H0 soit vraie (Faux- Positif) et ceci uniquement d’après le hasard de l’échantillonnage.</a:t>
                </a:r>
              </a:p>
              <a:p>
                <a:pPr marL="0" indent="0">
                  <a:buNone/>
                </a:pPr>
                <a:r>
                  <a:rPr lang="fr-FR" sz="2200" dirty="0">
                    <a:solidFill>
                      <a:schemeClr val="accent6"/>
                    </a:solidFill>
                  </a:rPr>
                  <a:t>Si P = 0,001 &lt; 5%, on est dans la zone rejet de H0 </a:t>
                </a:r>
                <a:r>
                  <a:rPr lang="fr-FR" sz="2200" dirty="0" err="1">
                    <a:solidFill>
                      <a:schemeClr val="accent6"/>
                    </a:solidFill>
                  </a:rPr>
                  <a:t>ie</a:t>
                </a:r>
                <a:r>
                  <a:rPr lang="fr-FR" sz="2200" dirty="0">
                    <a:solidFill>
                      <a:schemeClr val="accent6"/>
                    </a:solidFill>
                  </a:rPr>
                  <a:t>.</a:t>
                </a:r>
                <a:br>
                  <a:rPr lang="fr-FR" sz="2200" dirty="0">
                    <a:solidFill>
                      <a:schemeClr val="accent6"/>
                    </a:solidFill>
                  </a:rPr>
                </a:br>
                <a:r>
                  <a:rPr lang="fr-FR" sz="2200" dirty="0">
                    <a:solidFill>
                      <a:schemeClr val="accent6"/>
                    </a:solidFill>
                  </a:rPr>
                  <a:t>On peut conclure au rejet de H0,</a:t>
                </a:r>
                <a:br>
                  <a:rPr lang="fr-FR" sz="2200" dirty="0">
                    <a:solidFill>
                      <a:schemeClr val="accent6"/>
                    </a:solidFill>
                  </a:rPr>
                </a:br>
                <a:r>
                  <a:rPr lang="fr-FR" sz="2200" dirty="0">
                    <a:solidFill>
                      <a:schemeClr val="accent6"/>
                    </a:solidFill>
                  </a:rPr>
                  <a:t>On peut conclure que la moyenne est significativement supérieure à 0.</a:t>
                </a:r>
              </a:p>
            </p:txBody>
          </p:sp>
        </mc:Choice>
        <mc:Fallback xmlns="">
          <p:sp>
            <p:nvSpPr>
              <p:cNvPr id="3" name="Espace réservé du contenu 2">
                <a:extLst>
                  <a:ext uri="{FF2B5EF4-FFF2-40B4-BE49-F238E27FC236}">
                    <a16:creationId xmlns:a16="http://schemas.microsoft.com/office/drawing/2014/main" id="{161AE16A-E941-4CB9-950E-BF047947FD44}"/>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3"/>
                <a:stretch>
                  <a:fillRect l="-650" t="-1453"/>
                </a:stretch>
              </a:blipFill>
            </p:spPr>
            <p:txBody>
              <a:bodyPr/>
              <a:lstStyle/>
              <a:p>
                <a:r>
                  <a:rPr lang="fr-FR">
                    <a:noFill/>
                  </a:rPr>
                  <a:t> </a:t>
                </a:r>
              </a:p>
            </p:txBody>
          </p:sp>
        </mc:Fallback>
      </mc:AlternateContent>
      <p:pic>
        <p:nvPicPr>
          <p:cNvPr id="6" name="Image 5">
            <a:extLst>
              <a:ext uri="{FF2B5EF4-FFF2-40B4-BE49-F238E27FC236}">
                <a16:creationId xmlns:a16="http://schemas.microsoft.com/office/drawing/2014/main" id="{70509857-115C-40FC-BC36-D539C0D23F2D}"/>
              </a:ext>
            </a:extLst>
          </p:cNvPr>
          <p:cNvPicPr>
            <a:picLocks noChangeAspect="1"/>
          </p:cNvPicPr>
          <p:nvPr/>
        </p:nvPicPr>
        <p:blipFill>
          <a:blip r:embed="rId4"/>
          <a:stretch>
            <a:fillRect/>
          </a:stretch>
        </p:blipFill>
        <p:spPr>
          <a:xfrm>
            <a:off x="8988051" y="139351"/>
            <a:ext cx="3103941" cy="2517457"/>
          </a:xfrm>
          <a:prstGeom prst="rect">
            <a:avLst/>
          </a:prstGeom>
        </p:spPr>
      </p:pic>
    </p:spTree>
    <p:extLst>
      <p:ext uri="{BB962C8B-B14F-4D97-AF65-F5344CB8AC3E}">
        <p14:creationId xmlns:p14="http://schemas.microsoft.com/office/powerpoint/2010/main" val="1491042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4FC75-5070-4B76-8331-B065D9627BD3}"/>
              </a:ext>
            </a:extLst>
          </p:cNvPr>
          <p:cNvSpPr>
            <a:spLocks noGrp="1"/>
          </p:cNvSpPr>
          <p:nvPr>
            <p:ph type="title"/>
          </p:nvPr>
        </p:nvSpPr>
        <p:spPr/>
        <p:txBody>
          <a:bodyPr/>
          <a:lstStyle/>
          <a:p>
            <a:r>
              <a:rPr lang="fr-FR" dirty="0"/>
              <a:t>I) Qu’est-ce qu’un test statistique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161AE16A-E941-4CB9-950E-BF047947FD44}"/>
                  </a:ext>
                </a:extLst>
              </p:cNvPr>
              <p:cNvSpPr>
                <a:spLocks noGrp="1"/>
              </p:cNvSpPr>
              <p:nvPr>
                <p:ph idx="1"/>
              </p:nvPr>
            </p:nvSpPr>
            <p:spPr>
              <a:xfrm>
                <a:off x="0" y="1825624"/>
                <a:ext cx="12192000" cy="5032375"/>
              </a:xfrm>
            </p:spPr>
            <p:txBody>
              <a:bodyPr>
                <a:normAutofit/>
              </a:bodyPr>
              <a:lstStyle/>
              <a:p>
                <a:pPr>
                  <a:buFont typeface="Wingdings" panose="05000000000000000000" pitchFamily="2" charset="2"/>
                  <a:buChar char="ü"/>
                </a:pPr>
                <a:r>
                  <a:rPr lang="fr-FR" sz="2200" dirty="0"/>
                  <a:t> </a:t>
                </a:r>
                <a:r>
                  <a:rPr lang="fr-FR" sz="2200" b="1" u="sng" dirty="0"/>
                  <a:t>P-valeur</a:t>
                </a:r>
                <a:r>
                  <a:rPr lang="fr-FR" sz="2200" dirty="0"/>
                  <a:t> = Valeur « P » calculé sur nos données : </a:t>
                </a:r>
                <a:br>
                  <a:rPr lang="fr-FR" sz="2200" dirty="0"/>
                </a:br>
                <a:r>
                  <a:rPr lang="fr-FR" sz="2200" dirty="0"/>
                  <a:t>La valeur de p est la probabilité qui mesure le degré de certitude</a:t>
                </a:r>
                <a:br>
                  <a:rPr lang="fr-FR" sz="2200" dirty="0"/>
                </a:br>
                <a:r>
                  <a:rPr lang="fr-FR" sz="2200" dirty="0"/>
                  <a:t>avec lequel il est possible d'invalider l'hypothèse nulle. </a:t>
                </a:r>
                <a:br>
                  <a:rPr lang="fr-FR" sz="2200" dirty="0"/>
                </a:br>
                <a:r>
                  <a:rPr lang="fr-FR" sz="2200" dirty="0"/>
                  <a:t>Une probabilité faible permet d'invalider l'hypothèse nulle avec plus de certitude.</a:t>
                </a:r>
              </a:p>
              <a:p>
                <a:pPr marL="0" indent="0">
                  <a:buNone/>
                </a:pPr>
                <a:r>
                  <a:rPr lang="fr-FR" sz="2200" i="1" dirty="0"/>
                  <a:t>Exemple : Test de la moyenne : H0 : </a:t>
                </a:r>
                <a14:m>
                  <m:oMath xmlns:m="http://schemas.openxmlformats.org/officeDocument/2006/math">
                    <m:r>
                      <a:rPr lang="fr-FR" sz="2200" b="0" i="1" smtClean="0">
                        <a:latin typeface="Cambria Math" panose="02040503050406030204" pitchFamily="18" charset="0"/>
                      </a:rPr>
                      <m:t>𝜇</m:t>
                    </m:r>
                    <m:r>
                      <a:rPr lang="fr-FR" sz="2200" b="0" i="1" smtClean="0">
                        <a:latin typeface="Cambria Math" panose="02040503050406030204" pitchFamily="18" charset="0"/>
                      </a:rPr>
                      <m:t>=0</m:t>
                    </m:r>
                  </m:oMath>
                </a14:m>
                <a:r>
                  <a:rPr lang="fr-FR" sz="2200" i="1" dirty="0"/>
                  <a:t> vs. H1 : </a:t>
                </a:r>
                <a14:m>
                  <m:oMath xmlns:m="http://schemas.openxmlformats.org/officeDocument/2006/math">
                    <m:r>
                      <a:rPr lang="fr-FR" sz="2200" i="1">
                        <a:latin typeface="Cambria Math" panose="02040503050406030204" pitchFamily="18" charset="0"/>
                      </a:rPr>
                      <m:t>𝜇</m:t>
                    </m:r>
                    <m:r>
                      <a:rPr lang="fr-FR" sz="2200" b="0" i="1" smtClean="0">
                        <a:latin typeface="Cambria Math" panose="02040503050406030204" pitchFamily="18" charset="0"/>
                      </a:rPr>
                      <m:t>&gt;</m:t>
                    </m:r>
                    <m:r>
                      <a:rPr lang="fr-FR" sz="2200" i="1">
                        <a:latin typeface="Cambria Math" panose="02040503050406030204" pitchFamily="18" charset="0"/>
                      </a:rPr>
                      <m:t>0</m:t>
                    </m:r>
                  </m:oMath>
                </a14:m>
                <a:endParaRPr lang="fr-FR" sz="2200" i="1" dirty="0"/>
              </a:p>
              <a:p>
                <a:pPr marL="0" indent="0">
                  <a:buNone/>
                </a:pPr>
                <a:r>
                  <a:rPr lang="fr-FR" sz="2200" dirty="0">
                    <a:solidFill>
                      <a:srgbClr val="FF0000"/>
                    </a:solidFill>
                  </a:rPr>
                  <a:t>Si P = 0,2, cela signifie que si on rejette H0, on sait que ce jeu de données avait 20% de chance d’être observé alors que H0 était vraie. Donc on prend un risque assez grand en rejetant H0 </a:t>
                </a:r>
                <a:r>
                  <a:rPr lang="fr-FR" sz="2200" dirty="0" err="1">
                    <a:solidFill>
                      <a:srgbClr val="FF0000"/>
                    </a:solidFill>
                  </a:rPr>
                  <a:t>ie</a:t>
                </a:r>
                <a:r>
                  <a:rPr lang="fr-FR" sz="2200" dirty="0">
                    <a:solidFill>
                      <a:srgbClr val="FF0000"/>
                    </a:solidFill>
                  </a:rPr>
                  <a:t>. </a:t>
                </a:r>
                <a:br>
                  <a:rPr lang="fr-FR" sz="2200" dirty="0">
                    <a:solidFill>
                      <a:srgbClr val="FF0000"/>
                    </a:solidFill>
                  </a:rPr>
                </a:br>
                <a:r>
                  <a:rPr lang="fr-FR" sz="2200" dirty="0">
                    <a:solidFill>
                      <a:srgbClr val="FF0000"/>
                    </a:solidFill>
                  </a:rPr>
                  <a:t>on a 20% de chance de se tromper en concluant que la moyenne est supérieure à 0.</a:t>
                </a:r>
              </a:p>
              <a:p>
                <a:pPr marL="0" indent="0">
                  <a:buNone/>
                </a:pPr>
                <a:r>
                  <a:rPr lang="fr-FR" sz="2200" dirty="0"/>
                  <a:t>Si on a choisit </a:t>
                </a:r>
                <a:r>
                  <a:rPr lang="fr-FR" sz="2200" dirty="0">
                    <a:solidFill>
                      <a:schemeClr val="accent1">
                        <a:lumMod val="40000"/>
                        <a:lumOff val="60000"/>
                      </a:schemeClr>
                    </a:solidFill>
                  </a:rPr>
                  <a:t>α = 0.05</a:t>
                </a:r>
                <a:r>
                  <a:rPr lang="fr-FR" sz="2200" dirty="0"/>
                  <a:t>, cela signifie que l’on admet d’avance que la variable d’échantillonnage peut prendre, dans 5% des cas, une valeur se situant dans la zone de rejet de H0, bien que H0 soit vraie (Faux- Positif) et ceci uniquement d’après le hasard de l’échantillonnage.</a:t>
                </a:r>
              </a:p>
              <a:p>
                <a:pPr marL="0" indent="0">
                  <a:buNone/>
                </a:pPr>
                <a:r>
                  <a:rPr lang="fr-FR" sz="2200" dirty="0">
                    <a:solidFill>
                      <a:schemeClr val="accent6"/>
                    </a:solidFill>
                  </a:rPr>
                  <a:t>Si P = 0,001 &lt; 5%, on est dans la zone rejet de H0 </a:t>
                </a:r>
                <a:r>
                  <a:rPr lang="fr-FR" sz="2200" dirty="0" err="1">
                    <a:solidFill>
                      <a:schemeClr val="accent6"/>
                    </a:solidFill>
                  </a:rPr>
                  <a:t>ie</a:t>
                </a:r>
                <a:r>
                  <a:rPr lang="fr-FR" sz="2200" dirty="0">
                    <a:solidFill>
                      <a:schemeClr val="accent6"/>
                    </a:solidFill>
                  </a:rPr>
                  <a:t>.</a:t>
                </a:r>
                <a:br>
                  <a:rPr lang="fr-FR" sz="2200" dirty="0">
                    <a:solidFill>
                      <a:schemeClr val="accent6"/>
                    </a:solidFill>
                  </a:rPr>
                </a:br>
                <a:r>
                  <a:rPr lang="fr-FR" sz="2200" dirty="0">
                    <a:solidFill>
                      <a:schemeClr val="accent6"/>
                    </a:solidFill>
                  </a:rPr>
                  <a:t>On peut conclure au rejet de H0,</a:t>
                </a:r>
                <a:br>
                  <a:rPr lang="fr-FR" sz="2200" dirty="0">
                    <a:solidFill>
                      <a:schemeClr val="accent6"/>
                    </a:solidFill>
                  </a:rPr>
                </a:br>
                <a:r>
                  <a:rPr lang="fr-FR" sz="2200" dirty="0">
                    <a:solidFill>
                      <a:schemeClr val="accent6"/>
                    </a:solidFill>
                  </a:rPr>
                  <a:t>On peut conclure que la moyenne est significativement supérieure à 0.</a:t>
                </a:r>
              </a:p>
            </p:txBody>
          </p:sp>
        </mc:Choice>
        <mc:Fallback xmlns="">
          <p:sp>
            <p:nvSpPr>
              <p:cNvPr id="3" name="Espace réservé du contenu 2">
                <a:extLst>
                  <a:ext uri="{FF2B5EF4-FFF2-40B4-BE49-F238E27FC236}">
                    <a16:creationId xmlns:a16="http://schemas.microsoft.com/office/drawing/2014/main" id="{161AE16A-E941-4CB9-950E-BF047947FD44}"/>
                  </a:ext>
                </a:extLst>
              </p:cNvPr>
              <p:cNvSpPr>
                <a:spLocks noGrp="1" noRot="1" noChangeAspect="1" noMove="1" noResize="1" noEditPoints="1" noAdjustHandles="1" noChangeArrowheads="1" noChangeShapeType="1" noTextEdit="1"/>
              </p:cNvSpPr>
              <p:nvPr>
                <p:ph idx="1"/>
              </p:nvPr>
            </p:nvSpPr>
            <p:spPr>
              <a:xfrm>
                <a:off x="0" y="1825624"/>
                <a:ext cx="12192000" cy="5032375"/>
              </a:xfrm>
              <a:blipFill>
                <a:blip r:embed="rId3"/>
                <a:stretch>
                  <a:fillRect l="-650" t="-145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5" name="Tableau 4">
                <a:extLst>
                  <a:ext uri="{FF2B5EF4-FFF2-40B4-BE49-F238E27FC236}">
                    <a16:creationId xmlns:a16="http://schemas.microsoft.com/office/drawing/2014/main" id="{ED38C28D-8E3C-419A-8D7B-E50FFCE4149F}"/>
                  </a:ext>
                </a:extLst>
              </p:cNvPr>
              <p:cNvGraphicFramePr>
                <a:graphicFrameLocks noGrp="1"/>
              </p:cNvGraphicFramePr>
              <p:nvPr/>
            </p:nvGraphicFramePr>
            <p:xfrm>
              <a:off x="9444474" y="5470072"/>
              <a:ext cx="2598750" cy="1257300"/>
            </p:xfrm>
            <a:graphic>
              <a:graphicData uri="http://schemas.openxmlformats.org/drawingml/2006/table">
                <a:tbl>
                  <a:tblPr firstRow="1" bandRow="1">
                    <a:tableStyleId>{91EBBBCC-DAD2-459C-BE2E-F6DE35CF9A28}</a:tableStyleId>
                  </a:tblPr>
                  <a:tblGrid>
                    <a:gridCol w="1017715">
                      <a:extLst>
                        <a:ext uri="{9D8B030D-6E8A-4147-A177-3AD203B41FA5}">
                          <a16:colId xmlns:a16="http://schemas.microsoft.com/office/drawing/2014/main" val="3426916978"/>
                        </a:ext>
                      </a:extLst>
                    </a:gridCol>
                    <a:gridCol w="1581035">
                      <a:extLst>
                        <a:ext uri="{9D8B030D-6E8A-4147-A177-3AD203B41FA5}">
                          <a16:colId xmlns:a16="http://schemas.microsoft.com/office/drawing/2014/main" val="3249113183"/>
                        </a:ext>
                      </a:extLst>
                    </a:gridCol>
                  </a:tblGrid>
                  <a:tr h="419100">
                    <a:tc>
                      <a:txBody>
                        <a:bodyPr/>
                        <a:lstStyle/>
                        <a:p>
                          <a:r>
                            <a:rPr lang="fr-FR" dirty="0"/>
                            <a:t>P-valeur</a:t>
                          </a:r>
                        </a:p>
                      </a:txBody>
                      <a:tcPr/>
                    </a:tc>
                    <a:tc>
                      <a:txBody>
                        <a:bodyPr/>
                        <a:lstStyle/>
                        <a:p>
                          <a:r>
                            <a:rPr lang="fr-FR" dirty="0"/>
                            <a:t>Rejet de H0</a:t>
                          </a:r>
                        </a:p>
                      </a:txBody>
                      <a:tcPr/>
                    </a:tc>
                    <a:extLst>
                      <a:ext uri="{0D108BD9-81ED-4DB2-BD59-A6C34878D82A}">
                        <a16:rowId xmlns:a16="http://schemas.microsoft.com/office/drawing/2014/main" val="1479034575"/>
                      </a:ext>
                    </a:extLst>
                  </a:tr>
                  <a:tr h="419100">
                    <a:tc>
                      <a:txBody>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rPr>
                                  <m:t>𝑃</m:t>
                                </m:r>
                                <m:r>
                                  <a:rPr lang="fr-FR" smtClean="0">
                                    <a:latin typeface="Cambria Math" panose="02040503050406030204" pitchFamily="18" charset="0"/>
                                  </a:rPr>
                                  <m:t>≤</m:t>
                                </m:r>
                                <m:r>
                                  <a:rPr lang="fr-FR" smtClean="0">
                                    <a:latin typeface="Cambria Math" panose="02040503050406030204" pitchFamily="18" charset="0"/>
                                  </a:rPr>
                                  <m:t>𝛼</m:t>
                                </m:r>
                              </m:oMath>
                            </m:oMathPara>
                          </a14:m>
                          <a:endParaRPr lang="fr-FR" dirty="0"/>
                        </a:p>
                      </a:txBody>
                      <a:tcPr/>
                    </a:tc>
                    <a:tc>
                      <a:txBody>
                        <a:bodyPr/>
                        <a:lstStyle/>
                        <a:p>
                          <a:r>
                            <a:rPr lang="fr-FR" dirty="0"/>
                            <a:t>Oui</a:t>
                          </a:r>
                        </a:p>
                      </a:txBody>
                      <a:tcPr/>
                    </a:tc>
                    <a:extLst>
                      <a:ext uri="{0D108BD9-81ED-4DB2-BD59-A6C34878D82A}">
                        <a16:rowId xmlns:a16="http://schemas.microsoft.com/office/drawing/2014/main" val="1801860421"/>
                      </a:ext>
                    </a:extLst>
                  </a:tr>
                  <a:tr h="419100">
                    <a:tc>
                      <a:txBody>
                        <a:bodyPr/>
                        <a:lstStyle/>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rPr>
                                  <m:t>𝑃</m:t>
                                </m:r>
                                <m:r>
                                  <a:rPr lang="fr-FR" smtClean="0">
                                    <a:latin typeface="Cambria Math" panose="02040503050406030204" pitchFamily="18" charset="0"/>
                                  </a:rPr>
                                  <m:t>&gt;</m:t>
                                </m:r>
                                <m:r>
                                  <a:rPr lang="fr-FR" smtClean="0">
                                    <a:latin typeface="Cambria Math" panose="02040503050406030204" pitchFamily="18" charset="0"/>
                                  </a:rPr>
                                  <m:t>𝛼</m:t>
                                </m:r>
                              </m:oMath>
                            </m:oMathPara>
                          </a14:m>
                          <a:endParaRPr lang="fr-FR" dirty="0"/>
                        </a:p>
                      </a:txBody>
                      <a:tcPr/>
                    </a:tc>
                    <a:tc>
                      <a:txBody>
                        <a:bodyPr/>
                        <a:lstStyle/>
                        <a:p>
                          <a:r>
                            <a:rPr lang="fr-FR" dirty="0"/>
                            <a:t>Non</a:t>
                          </a:r>
                        </a:p>
                      </a:txBody>
                      <a:tcPr/>
                    </a:tc>
                    <a:extLst>
                      <a:ext uri="{0D108BD9-81ED-4DB2-BD59-A6C34878D82A}">
                        <a16:rowId xmlns:a16="http://schemas.microsoft.com/office/drawing/2014/main" val="1308444606"/>
                      </a:ext>
                    </a:extLst>
                  </a:tr>
                </a:tbl>
              </a:graphicData>
            </a:graphic>
          </p:graphicFrame>
        </mc:Choice>
        <mc:Fallback xmlns="">
          <p:graphicFrame>
            <p:nvGraphicFramePr>
              <p:cNvPr id="5" name="Tableau 4">
                <a:extLst>
                  <a:ext uri="{FF2B5EF4-FFF2-40B4-BE49-F238E27FC236}">
                    <a16:creationId xmlns:a16="http://schemas.microsoft.com/office/drawing/2014/main" id="{ED38C28D-8E3C-419A-8D7B-E50FFCE4149F}"/>
                  </a:ext>
                </a:extLst>
              </p:cNvPr>
              <p:cNvGraphicFramePr>
                <a:graphicFrameLocks noGrp="1"/>
              </p:cNvGraphicFramePr>
              <p:nvPr/>
            </p:nvGraphicFramePr>
            <p:xfrm>
              <a:off x="9444474" y="5470072"/>
              <a:ext cx="2598750" cy="1257300"/>
            </p:xfrm>
            <a:graphic>
              <a:graphicData uri="http://schemas.openxmlformats.org/drawingml/2006/table">
                <a:tbl>
                  <a:tblPr firstRow="1" bandRow="1">
                    <a:tableStyleId>{91EBBBCC-DAD2-459C-BE2E-F6DE35CF9A28}</a:tableStyleId>
                  </a:tblPr>
                  <a:tblGrid>
                    <a:gridCol w="1017715">
                      <a:extLst>
                        <a:ext uri="{9D8B030D-6E8A-4147-A177-3AD203B41FA5}">
                          <a16:colId xmlns:a16="http://schemas.microsoft.com/office/drawing/2014/main" val="3426916978"/>
                        </a:ext>
                      </a:extLst>
                    </a:gridCol>
                    <a:gridCol w="1581035">
                      <a:extLst>
                        <a:ext uri="{9D8B030D-6E8A-4147-A177-3AD203B41FA5}">
                          <a16:colId xmlns:a16="http://schemas.microsoft.com/office/drawing/2014/main" val="3249113183"/>
                        </a:ext>
                      </a:extLst>
                    </a:gridCol>
                  </a:tblGrid>
                  <a:tr h="419100">
                    <a:tc>
                      <a:txBody>
                        <a:bodyPr/>
                        <a:lstStyle/>
                        <a:p>
                          <a:r>
                            <a:rPr lang="fr-FR" dirty="0"/>
                            <a:t>P-valeur</a:t>
                          </a:r>
                        </a:p>
                      </a:txBody>
                      <a:tcPr/>
                    </a:tc>
                    <a:tc>
                      <a:txBody>
                        <a:bodyPr/>
                        <a:lstStyle/>
                        <a:p>
                          <a:r>
                            <a:rPr lang="fr-FR" dirty="0"/>
                            <a:t>Rejet de H0</a:t>
                          </a:r>
                        </a:p>
                      </a:txBody>
                      <a:tcPr/>
                    </a:tc>
                    <a:extLst>
                      <a:ext uri="{0D108BD9-81ED-4DB2-BD59-A6C34878D82A}">
                        <a16:rowId xmlns:a16="http://schemas.microsoft.com/office/drawing/2014/main" val="1479034575"/>
                      </a:ext>
                    </a:extLst>
                  </a:tr>
                  <a:tr h="419100">
                    <a:tc>
                      <a:txBody>
                        <a:bodyPr/>
                        <a:lstStyle/>
                        <a:p>
                          <a:endParaRPr lang="fr-FR"/>
                        </a:p>
                      </a:txBody>
                      <a:tcPr>
                        <a:blipFill>
                          <a:blip r:embed="rId5"/>
                          <a:stretch>
                            <a:fillRect t="-107246" r="-155689" b="-110145"/>
                          </a:stretch>
                        </a:blipFill>
                      </a:tcPr>
                    </a:tc>
                    <a:tc>
                      <a:txBody>
                        <a:bodyPr/>
                        <a:lstStyle/>
                        <a:p>
                          <a:r>
                            <a:rPr lang="fr-FR" dirty="0"/>
                            <a:t>Oui</a:t>
                          </a:r>
                        </a:p>
                      </a:txBody>
                      <a:tcPr/>
                    </a:tc>
                    <a:extLst>
                      <a:ext uri="{0D108BD9-81ED-4DB2-BD59-A6C34878D82A}">
                        <a16:rowId xmlns:a16="http://schemas.microsoft.com/office/drawing/2014/main" val="1801860421"/>
                      </a:ext>
                    </a:extLst>
                  </a:tr>
                  <a:tr h="419100">
                    <a:tc>
                      <a:txBody>
                        <a:bodyPr/>
                        <a:lstStyle/>
                        <a:p>
                          <a:endParaRPr lang="fr-FR"/>
                        </a:p>
                      </a:txBody>
                      <a:tcPr>
                        <a:blipFill>
                          <a:blip r:embed="rId5"/>
                          <a:stretch>
                            <a:fillRect t="-207246" r="-155689" b="-10145"/>
                          </a:stretch>
                        </a:blipFill>
                      </a:tcPr>
                    </a:tc>
                    <a:tc>
                      <a:txBody>
                        <a:bodyPr/>
                        <a:lstStyle/>
                        <a:p>
                          <a:r>
                            <a:rPr lang="fr-FR" dirty="0"/>
                            <a:t>Non</a:t>
                          </a:r>
                        </a:p>
                      </a:txBody>
                      <a:tcPr/>
                    </a:tc>
                    <a:extLst>
                      <a:ext uri="{0D108BD9-81ED-4DB2-BD59-A6C34878D82A}">
                        <a16:rowId xmlns:a16="http://schemas.microsoft.com/office/drawing/2014/main" val="1308444606"/>
                      </a:ext>
                    </a:extLst>
                  </a:tr>
                </a:tbl>
              </a:graphicData>
            </a:graphic>
          </p:graphicFrame>
        </mc:Fallback>
      </mc:AlternateContent>
      <p:pic>
        <p:nvPicPr>
          <p:cNvPr id="7" name="Image 6">
            <a:extLst>
              <a:ext uri="{FF2B5EF4-FFF2-40B4-BE49-F238E27FC236}">
                <a16:creationId xmlns:a16="http://schemas.microsoft.com/office/drawing/2014/main" id="{0357C9B3-4C4E-4AE8-A2A5-D282379DA8A5}"/>
              </a:ext>
            </a:extLst>
          </p:cNvPr>
          <p:cNvPicPr>
            <a:picLocks noChangeAspect="1"/>
          </p:cNvPicPr>
          <p:nvPr/>
        </p:nvPicPr>
        <p:blipFill>
          <a:blip r:embed="rId6"/>
          <a:stretch>
            <a:fillRect/>
          </a:stretch>
        </p:blipFill>
        <p:spPr>
          <a:xfrm>
            <a:off x="8988051" y="139351"/>
            <a:ext cx="3103941" cy="2517457"/>
          </a:xfrm>
          <a:prstGeom prst="rect">
            <a:avLst/>
          </a:prstGeom>
        </p:spPr>
      </p:pic>
    </p:spTree>
    <p:extLst>
      <p:ext uri="{BB962C8B-B14F-4D97-AF65-F5344CB8AC3E}">
        <p14:creationId xmlns:p14="http://schemas.microsoft.com/office/powerpoint/2010/main" val="26002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5032D-0CA8-4A67-B459-1D11F72EAD37}"/>
              </a:ext>
            </a:extLst>
          </p:cNvPr>
          <p:cNvSpPr>
            <a:spLocks noGrp="1"/>
          </p:cNvSpPr>
          <p:nvPr>
            <p:ph type="title"/>
          </p:nvPr>
        </p:nvSpPr>
        <p:spPr/>
        <p:txBody>
          <a:bodyPr/>
          <a:lstStyle/>
          <a:p>
            <a:r>
              <a:rPr lang="fr-FR" dirty="0"/>
              <a:t>II) Définitions complémentaires</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58149C4C-95FC-48CD-BBE7-26DBB40329AF}"/>
                  </a:ext>
                </a:extLst>
              </p:cNvPr>
              <p:cNvSpPr>
                <a:spLocks noGrp="1"/>
              </p:cNvSpPr>
              <p:nvPr>
                <p:ph idx="1"/>
              </p:nvPr>
            </p:nvSpPr>
            <p:spPr>
              <a:xfrm>
                <a:off x="0" y="1825624"/>
                <a:ext cx="12019548" cy="5032375"/>
              </a:xfrm>
            </p:spPr>
            <p:txBody>
              <a:bodyPr>
                <a:normAutofit/>
              </a:bodyPr>
              <a:lstStyle/>
              <a:p>
                <a:pPr>
                  <a:lnSpc>
                    <a:spcPct val="80000"/>
                  </a:lnSpc>
                  <a:buFont typeface="Wingdings" panose="05000000000000000000" pitchFamily="2" charset="2"/>
                  <a:buChar char="ü"/>
                </a:pPr>
                <a:r>
                  <a:rPr lang="fr-FR" sz="2200" dirty="0"/>
                  <a:t>Test unilatéral ou bilatéral : </a:t>
                </a:r>
              </a:p>
              <a:p>
                <a:pPr marL="0" indent="0">
                  <a:lnSpc>
                    <a:spcPct val="80000"/>
                  </a:lnSpc>
                  <a:buNone/>
                </a:pPr>
                <a:r>
                  <a:rPr lang="fr-FR" sz="2200" dirty="0"/>
                  <a:t>Si H0 correspond à une égalité, H1 ne correspond pas forcément à une inégalité de type </a:t>
                </a:r>
                <a14:m>
                  <m:oMath xmlns:m="http://schemas.openxmlformats.org/officeDocument/2006/math">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𝐴</m:t>
                        </m:r>
                      </m:sub>
                    </m:sSub>
                    <m:r>
                      <a:rPr lang="fr-FR" sz="2200"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𝐵</m:t>
                        </m:r>
                      </m:sub>
                    </m:sSub>
                  </m:oMath>
                </a14:m>
                <a:r>
                  <a:rPr lang="fr-FR" sz="2200" dirty="0"/>
                  <a:t>.</a:t>
                </a:r>
                <a:br>
                  <a:rPr lang="fr-FR" sz="2200" dirty="0"/>
                </a:br>
                <a14:m>
                  <m:oMath xmlns:m="http://schemas.openxmlformats.org/officeDocument/2006/math">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𝐴</m:t>
                        </m:r>
                      </m:sub>
                    </m:sSub>
                    <m:r>
                      <a:rPr lang="fr-FR" sz="2200" dirty="0">
                        <a:latin typeface="Cambria Math" panose="02040503050406030204" pitchFamily="18" charset="0"/>
                      </a:rPr>
                      <m:t> ≠ </m:t>
                    </m:r>
                    <m:sSub>
                      <m:sSubPr>
                        <m:ctrlPr>
                          <a:rPr lang="fr-FR" sz="2200" i="1" dirty="0">
                            <a:latin typeface="Cambria Math" panose="02040503050406030204" pitchFamily="18" charset="0"/>
                          </a:rPr>
                        </m:ctrlPr>
                      </m:sSubPr>
                      <m:e>
                        <m:r>
                          <a:rPr lang="fr-FR" sz="2200" dirty="0">
                            <a:latin typeface="Cambria Math" panose="02040503050406030204" pitchFamily="18" charset="0"/>
                          </a:rPr>
                          <m:t>𝜇</m:t>
                        </m:r>
                      </m:e>
                      <m:sub>
                        <m:r>
                          <a:rPr lang="fr-FR" sz="2200" dirty="0">
                            <a:latin typeface="Cambria Math" panose="02040503050406030204" pitchFamily="18" charset="0"/>
                          </a:rPr>
                          <m:t>𝐵</m:t>
                        </m:r>
                      </m:sub>
                    </m:sSub>
                    <m:r>
                      <a:rPr lang="fr-FR" sz="2200" dirty="0">
                        <a:latin typeface="Cambria Math" panose="02040503050406030204" pitchFamily="18" charset="0"/>
                      </a:rPr>
                      <m:t> </m:t>
                    </m:r>
                  </m:oMath>
                </a14:m>
                <a:r>
                  <a:rPr lang="fr-FR" sz="2200" dirty="0"/>
                  <a:t>signifie que le traitement A est supérieur au traitement B ou le traitement B est supérieur au traitement A </a:t>
                </a:r>
                <a14:m>
                  <m:oMath xmlns:m="http://schemas.openxmlformats.org/officeDocument/2006/math">
                    <m:r>
                      <a:rPr lang="fr-FR" sz="2200" i="1" dirty="0" smtClean="0">
                        <a:latin typeface="Cambria Math" panose="02040503050406030204" pitchFamily="18" charset="0"/>
                      </a:rPr>
                      <m:t>=&gt;</m:t>
                    </m:r>
                  </m:oMath>
                </a14:m>
                <a:r>
                  <a:rPr lang="fr-FR" sz="2200" dirty="0"/>
                  <a:t> </a:t>
                </a:r>
                <a:r>
                  <a:rPr lang="fr-FR" sz="2200" b="1" u="sng" dirty="0"/>
                  <a:t>test bilatéral</a:t>
                </a:r>
                <a:r>
                  <a:rPr lang="fr-FR" sz="2200" dirty="0"/>
                  <a:t>.</a:t>
                </a:r>
                <a:br>
                  <a:rPr lang="fr-FR" sz="2200" dirty="0"/>
                </a:br>
                <a:r>
                  <a:rPr lang="fr-FR" sz="2200" dirty="0"/>
                  <a:t>Dans certains cas, intérêt à montrer que A &lt; B ou A &gt; B uniquement </a:t>
                </a:r>
                <a14:m>
                  <m:oMath xmlns:m="http://schemas.openxmlformats.org/officeDocument/2006/math">
                    <m:r>
                      <a:rPr lang="fr-FR" sz="2200" i="1" dirty="0">
                        <a:latin typeface="Cambria Math" panose="02040503050406030204" pitchFamily="18" charset="0"/>
                      </a:rPr>
                      <m:t>=&gt;</m:t>
                    </m:r>
                  </m:oMath>
                </a14:m>
                <a:r>
                  <a:rPr lang="fr-FR" sz="2200" dirty="0"/>
                  <a:t> </a:t>
                </a:r>
                <a:r>
                  <a:rPr lang="fr-FR" sz="2200" b="1" u="sng" dirty="0"/>
                  <a:t>test unilatéral</a:t>
                </a:r>
                <a:r>
                  <a:rPr lang="fr-FR" sz="2200" dirty="0"/>
                  <a:t>.</a:t>
                </a:r>
              </a:p>
              <a:p>
                <a:pPr marL="0" indent="0">
                  <a:lnSpc>
                    <a:spcPct val="80000"/>
                  </a:lnSpc>
                  <a:buNone/>
                </a:pPr>
                <a:endParaRPr lang="fr-FR" sz="2200" dirty="0"/>
              </a:p>
            </p:txBody>
          </p:sp>
        </mc:Choice>
        <mc:Fallback xmlns="">
          <p:sp>
            <p:nvSpPr>
              <p:cNvPr id="3" name="Espace réservé du contenu 2">
                <a:extLst>
                  <a:ext uri="{FF2B5EF4-FFF2-40B4-BE49-F238E27FC236}">
                    <a16:creationId xmlns:a16="http://schemas.microsoft.com/office/drawing/2014/main" id="{58149C4C-95FC-48CD-BBE7-26DBB40329AF}"/>
                  </a:ext>
                </a:extLst>
              </p:cNvPr>
              <p:cNvSpPr>
                <a:spLocks noGrp="1" noRot="1" noChangeAspect="1" noMove="1" noResize="1" noEditPoints="1" noAdjustHandles="1" noChangeArrowheads="1" noChangeShapeType="1" noTextEdit="1"/>
              </p:cNvSpPr>
              <p:nvPr>
                <p:ph idx="1"/>
              </p:nvPr>
            </p:nvSpPr>
            <p:spPr>
              <a:xfrm>
                <a:off x="0" y="1825624"/>
                <a:ext cx="12019548" cy="5032375"/>
              </a:xfrm>
              <a:blipFill>
                <a:blip r:embed="rId3"/>
                <a:stretch>
                  <a:fillRect l="-659" t="-1937"/>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30F161DE-2280-45FC-9FF4-2D59B337D8EA}"/>
              </a:ext>
            </a:extLst>
          </p:cNvPr>
          <p:cNvPicPr>
            <a:picLocks noChangeAspect="1"/>
          </p:cNvPicPr>
          <p:nvPr/>
        </p:nvPicPr>
        <p:blipFill>
          <a:blip r:embed="rId4"/>
          <a:stretch>
            <a:fillRect/>
          </a:stretch>
        </p:blipFill>
        <p:spPr>
          <a:xfrm>
            <a:off x="8069032" y="1182124"/>
            <a:ext cx="4096607" cy="1017127"/>
          </a:xfrm>
          <a:prstGeom prst="rect">
            <a:avLst/>
          </a:prstGeom>
          <a:ln>
            <a:solidFill>
              <a:schemeClr val="tx1"/>
            </a:solidFill>
          </a:ln>
        </p:spPr>
      </p:pic>
    </p:spTree>
    <p:extLst>
      <p:ext uri="{BB962C8B-B14F-4D97-AF65-F5344CB8AC3E}">
        <p14:creationId xmlns:p14="http://schemas.microsoft.com/office/powerpoint/2010/main" val="3033319576"/>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1755</TotalTime>
  <Words>11118</Words>
  <Application>Microsoft Office PowerPoint</Application>
  <PresentationFormat>Grand écran</PresentationFormat>
  <Paragraphs>695</Paragraphs>
  <Slides>45</Slides>
  <Notes>41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45</vt:i4>
      </vt:variant>
    </vt:vector>
  </HeadingPairs>
  <TitlesOfParts>
    <vt:vector size="51" baseType="lpstr">
      <vt:lpstr>Arial</vt:lpstr>
      <vt:lpstr>Calibri</vt:lpstr>
      <vt:lpstr>Calibri Light</vt:lpstr>
      <vt:lpstr>Cambria Math</vt:lpstr>
      <vt:lpstr>Wingdings</vt:lpstr>
      <vt:lpstr>Office Theme</vt:lpstr>
      <vt:lpstr>Statistiques appliquées à l'expérimentation animale</vt:lpstr>
      <vt:lpstr>Plan</vt:lpstr>
      <vt:lpstr>Préambule</vt:lpstr>
      <vt:lpstr>I) Qu’est-ce qu’un test statistique ?</vt:lpstr>
      <vt:lpstr>I) Qu’est-ce qu’un test statistique ?</vt:lpstr>
      <vt:lpstr>I) Qu’est-ce qu’un test statistique ?</vt:lpstr>
      <vt:lpstr>I) Qu’est-ce qu’un test statistique ?</vt:lpstr>
      <vt:lpstr>I) Qu’est-ce qu’un test statistique ?</vt:lpstr>
      <vt:lpstr>II) Définitions complémentaires</vt:lpstr>
      <vt:lpstr>II) Définitions complémentaires</vt:lpstr>
      <vt:lpstr>II) Définitions complémentaires</vt:lpstr>
      <vt:lpstr>II) Définitions complémentaires : « Normalité » </vt:lpstr>
      <vt:lpstr>II) Définitions complémentaires : « Normalité » </vt:lpstr>
      <vt:lpstr>III) Mise en situation – Test univaré</vt:lpstr>
      <vt:lpstr>III) Mise en situation – Test univaré</vt:lpstr>
      <vt:lpstr>III) Interprétation – Test univaré</vt:lpstr>
      <vt:lpstr>III) Interprétation – Test univaré</vt:lpstr>
      <vt:lpstr>IV) Mise en situation – Test Bivarié</vt:lpstr>
      <vt:lpstr>IV) Mise en situation – Test Bivarié</vt:lpstr>
      <vt:lpstr>IV) Mise en situation – Test Bivarié</vt:lpstr>
      <vt:lpstr>IV) Mise en situation – Test Bivarié</vt:lpstr>
      <vt:lpstr>IV) Mise en situation – Test Bivarié</vt:lpstr>
      <vt:lpstr>V) Mise en situation – Test ANOVA</vt:lpstr>
      <vt:lpstr>V) Mise en situation – Test ANOVA</vt:lpstr>
      <vt:lpstr>V) Mise en situation – Test ANOVA II</vt:lpstr>
      <vt:lpstr>Exemple : Étude ANOVA</vt:lpstr>
      <vt:lpstr>VI) Test post hoc</vt:lpstr>
      <vt:lpstr>VII) Correction de test multiple</vt:lpstr>
      <vt:lpstr>VII) Correction de test multiple</vt:lpstr>
      <vt:lpstr>VIII) Exercices</vt:lpstr>
      <vt:lpstr>VIII) Exercices Réponses</vt:lpstr>
      <vt:lpstr>VIII) Exercices</vt:lpstr>
      <vt:lpstr>VIII) Exercices Réponses</vt:lpstr>
      <vt:lpstr>VIII) Exercices Réponses</vt:lpstr>
      <vt:lpstr>IX) QCM</vt:lpstr>
      <vt:lpstr>IX) QCM</vt:lpstr>
      <vt:lpstr>IX) QCM</vt:lpstr>
      <vt:lpstr>IX) QCM</vt:lpstr>
      <vt:lpstr>IX) QCM</vt:lpstr>
      <vt:lpstr>IX) QCM</vt:lpstr>
      <vt:lpstr>Astuces</vt:lpstr>
      <vt:lpstr>Ressources</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Statistiques appliquées à l'expérimentation animale</dc:title>
  <dc:creator>Mathilde Boissel</dc:creator>
  <cp:lastModifiedBy>Mathilde Boissel</cp:lastModifiedBy>
  <cp:revision>294</cp:revision>
  <dcterms:created xsi:type="dcterms:W3CDTF">2023-11-06T13:48:46Z</dcterms:created>
  <dcterms:modified xsi:type="dcterms:W3CDTF">2023-11-20T13:31:52Z</dcterms:modified>
</cp:coreProperties>
</file>